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45"/>
  </p:notesMasterIdLst>
  <p:handoutMasterIdLst>
    <p:handoutMasterId r:id="rId46"/>
  </p:handoutMasterIdLst>
  <p:sldIdLst>
    <p:sldId id="497" r:id="rId2"/>
    <p:sldId id="520" r:id="rId3"/>
    <p:sldId id="567" r:id="rId4"/>
    <p:sldId id="574" r:id="rId5"/>
    <p:sldId id="569" r:id="rId6"/>
    <p:sldId id="571" r:id="rId7"/>
    <p:sldId id="572" r:id="rId8"/>
    <p:sldId id="531" r:id="rId9"/>
    <p:sldId id="582" r:id="rId10"/>
    <p:sldId id="539" r:id="rId11"/>
    <p:sldId id="548" r:id="rId12"/>
    <p:sldId id="537" r:id="rId13"/>
    <p:sldId id="532" r:id="rId14"/>
    <p:sldId id="511" r:id="rId15"/>
    <p:sldId id="547" r:id="rId16"/>
    <p:sldId id="533" r:id="rId17"/>
    <p:sldId id="549" r:id="rId18"/>
    <p:sldId id="550" r:id="rId19"/>
    <p:sldId id="551" r:id="rId20"/>
    <p:sldId id="552" r:id="rId21"/>
    <p:sldId id="553" r:id="rId22"/>
    <p:sldId id="554" r:id="rId23"/>
    <p:sldId id="555" r:id="rId24"/>
    <p:sldId id="577" r:id="rId25"/>
    <p:sldId id="556" r:id="rId26"/>
    <p:sldId id="578" r:id="rId27"/>
    <p:sldId id="579" r:id="rId28"/>
    <p:sldId id="580" r:id="rId29"/>
    <p:sldId id="557" r:id="rId30"/>
    <p:sldId id="581" r:id="rId31"/>
    <p:sldId id="558" r:id="rId32"/>
    <p:sldId id="559" r:id="rId33"/>
    <p:sldId id="560" r:id="rId34"/>
    <p:sldId id="566" r:id="rId35"/>
    <p:sldId id="561" r:id="rId36"/>
    <p:sldId id="562" r:id="rId37"/>
    <p:sldId id="563" r:id="rId38"/>
    <p:sldId id="564" r:id="rId39"/>
    <p:sldId id="536" r:id="rId40"/>
    <p:sldId id="565" r:id="rId41"/>
    <p:sldId id="543" r:id="rId42"/>
    <p:sldId id="575" r:id="rId43"/>
    <p:sldId id="583" r:id="rId44"/>
  </p:sldIdLst>
  <p:sldSz cx="9144000" cy="6858000" type="screen4x3"/>
  <p:notesSz cx="7021513" cy="92995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6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8" autoAdjust="0"/>
    <p:restoredTop sz="86467" autoAdjust="0"/>
  </p:normalViewPr>
  <p:slideViewPr>
    <p:cSldViewPr>
      <p:cViewPr>
        <p:scale>
          <a:sx n="60" d="100"/>
          <a:sy n="60" d="100"/>
        </p:scale>
        <p:origin x="-312" y="-90"/>
      </p:cViewPr>
      <p:guideLst>
        <p:guide orient="horz" pos="2160"/>
        <p:guide pos="2880"/>
      </p:guideLst>
    </p:cSldViewPr>
  </p:slideViewPr>
  <p:outlineViewPr>
    <p:cViewPr>
      <p:scale>
        <a:sx n="33" d="100"/>
        <a:sy n="33" d="100"/>
      </p:scale>
      <p:origin x="258" y="1831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043292" cy="465297"/>
          </a:xfrm>
          <a:prstGeom prst="rect">
            <a:avLst/>
          </a:prstGeom>
          <a:noFill/>
          <a:ln>
            <a:noFill/>
          </a:ln>
          <a:effectLst/>
          <a:extLst/>
        </p:spPr>
        <p:txBody>
          <a:bodyPr vert="horz" wrap="square" lIns="93252" tIns="46626" rIns="93252" bIns="46626" numCol="1" anchor="t" anchorCtr="0" compatLnSpc="1">
            <a:prstTxWarp prst="textNoShape">
              <a:avLst/>
            </a:prstTxWarp>
          </a:bodyPr>
          <a:lstStyle>
            <a:lvl1pPr eaLnBrk="1" hangingPunct="1">
              <a:defRPr sz="1200"/>
            </a:lvl1pPr>
          </a:lstStyle>
          <a:p>
            <a:pPr>
              <a:defRPr/>
            </a:pPr>
            <a:endParaRPr lang="en-US"/>
          </a:p>
        </p:txBody>
      </p:sp>
      <p:sp>
        <p:nvSpPr>
          <p:cNvPr id="71683" name="Rectangle 3"/>
          <p:cNvSpPr>
            <a:spLocks noGrp="1" noChangeArrowheads="1"/>
          </p:cNvSpPr>
          <p:nvPr>
            <p:ph type="dt" sz="quarter" idx="1"/>
          </p:nvPr>
        </p:nvSpPr>
        <p:spPr bwMode="auto">
          <a:xfrm>
            <a:off x="3976632" y="0"/>
            <a:ext cx="3043292" cy="465297"/>
          </a:xfrm>
          <a:prstGeom prst="rect">
            <a:avLst/>
          </a:prstGeom>
          <a:noFill/>
          <a:ln>
            <a:noFill/>
          </a:ln>
          <a:effectLst/>
          <a:extLst/>
        </p:spPr>
        <p:txBody>
          <a:bodyPr vert="horz" wrap="square" lIns="93252" tIns="46626" rIns="93252" bIns="46626" numCol="1" anchor="t" anchorCtr="0" compatLnSpc="1">
            <a:prstTxWarp prst="textNoShape">
              <a:avLst/>
            </a:prstTxWarp>
          </a:bodyPr>
          <a:lstStyle>
            <a:lvl1pPr algn="r" eaLnBrk="1" hangingPunct="1">
              <a:defRPr sz="1200"/>
            </a:lvl1pPr>
          </a:lstStyle>
          <a:p>
            <a:pPr>
              <a:defRPr/>
            </a:pPr>
            <a:endParaRPr lang="en-US"/>
          </a:p>
        </p:txBody>
      </p:sp>
      <p:sp>
        <p:nvSpPr>
          <p:cNvPr id="71684" name="Rectangle 4"/>
          <p:cNvSpPr>
            <a:spLocks noGrp="1" noChangeArrowheads="1"/>
          </p:cNvSpPr>
          <p:nvPr>
            <p:ph type="ftr" sz="quarter" idx="2"/>
          </p:nvPr>
        </p:nvSpPr>
        <p:spPr bwMode="auto">
          <a:xfrm>
            <a:off x="0" y="8832691"/>
            <a:ext cx="3043292" cy="465297"/>
          </a:xfrm>
          <a:prstGeom prst="rect">
            <a:avLst/>
          </a:prstGeom>
          <a:noFill/>
          <a:ln>
            <a:noFill/>
          </a:ln>
          <a:effectLst/>
          <a:extLst/>
        </p:spPr>
        <p:txBody>
          <a:bodyPr vert="horz" wrap="square" lIns="93252" tIns="46626" rIns="93252" bIns="46626" numCol="1" anchor="b" anchorCtr="0" compatLnSpc="1">
            <a:prstTxWarp prst="textNoShape">
              <a:avLst/>
            </a:prstTxWarp>
          </a:bodyPr>
          <a:lstStyle>
            <a:lvl1pPr eaLnBrk="1" hangingPunct="1">
              <a:defRPr sz="1200"/>
            </a:lvl1pPr>
          </a:lstStyle>
          <a:p>
            <a:pPr>
              <a:defRPr/>
            </a:pPr>
            <a:endParaRPr lang="en-US"/>
          </a:p>
        </p:txBody>
      </p:sp>
      <p:sp>
        <p:nvSpPr>
          <p:cNvPr id="71685" name="Rectangle 5"/>
          <p:cNvSpPr>
            <a:spLocks noGrp="1" noChangeArrowheads="1"/>
          </p:cNvSpPr>
          <p:nvPr>
            <p:ph type="sldNum" sz="quarter" idx="3"/>
          </p:nvPr>
        </p:nvSpPr>
        <p:spPr bwMode="auto">
          <a:xfrm>
            <a:off x="3976632" y="8832691"/>
            <a:ext cx="3043292" cy="465297"/>
          </a:xfrm>
          <a:prstGeom prst="rect">
            <a:avLst/>
          </a:prstGeom>
          <a:noFill/>
          <a:ln>
            <a:noFill/>
          </a:ln>
          <a:effectLst/>
          <a:extLst/>
        </p:spPr>
        <p:txBody>
          <a:bodyPr vert="horz" wrap="square" lIns="93252" tIns="46626" rIns="93252" bIns="46626" numCol="1" anchor="b" anchorCtr="0" compatLnSpc="1">
            <a:prstTxWarp prst="textNoShape">
              <a:avLst/>
            </a:prstTxWarp>
          </a:bodyPr>
          <a:lstStyle>
            <a:lvl1pPr algn="r" eaLnBrk="1" hangingPunct="1">
              <a:defRPr sz="1200"/>
            </a:lvl1pPr>
          </a:lstStyle>
          <a:p>
            <a:pPr>
              <a:defRPr/>
            </a:pPr>
            <a:fld id="{B1DD6007-FE41-488E-87C0-306BB896633D}" type="slidenum">
              <a:rPr lang="en-US"/>
              <a:pPr>
                <a:defRPr/>
              </a:pPr>
              <a:t>‹#›</a:t>
            </a:fld>
            <a:endParaRPr lang="en-US"/>
          </a:p>
        </p:txBody>
      </p:sp>
    </p:spTree>
    <p:extLst>
      <p:ext uri="{BB962C8B-B14F-4D97-AF65-F5344CB8AC3E}">
        <p14:creationId xmlns:p14="http://schemas.microsoft.com/office/powerpoint/2010/main" val="2974805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92" cy="465297"/>
          </a:xfrm>
          <a:prstGeom prst="rect">
            <a:avLst/>
          </a:prstGeom>
        </p:spPr>
        <p:txBody>
          <a:bodyPr vert="horz" lIns="93252" tIns="46626" rIns="93252" bIns="46626" rtlCol="0"/>
          <a:lstStyle>
            <a:lvl1pPr algn="l" eaLnBrk="0" hangingPunct="0">
              <a:defRPr sz="1200"/>
            </a:lvl1pPr>
          </a:lstStyle>
          <a:p>
            <a:pPr>
              <a:defRPr/>
            </a:pPr>
            <a:endParaRPr lang="en-US"/>
          </a:p>
        </p:txBody>
      </p:sp>
      <p:sp>
        <p:nvSpPr>
          <p:cNvPr id="3" name="Date Placeholder 2"/>
          <p:cNvSpPr>
            <a:spLocks noGrp="1"/>
          </p:cNvSpPr>
          <p:nvPr>
            <p:ph type="dt" idx="1"/>
          </p:nvPr>
        </p:nvSpPr>
        <p:spPr>
          <a:xfrm>
            <a:off x="3976632" y="0"/>
            <a:ext cx="3043292" cy="465297"/>
          </a:xfrm>
          <a:prstGeom prst="rect">
            <a:avLst/>
          </a:prstGeom>
        </p:spPr>
        <p:txBody>
          <a:bodyPr vert="horz" lIns="93252" tIns="46626" rIns="93252" bIns="46626" rtlCol="0"/>
          <a:lstStyle>
            <a:lvl1pPr algn="r" eaLnBrk="0" hangingPunct="0">
              <a:defRPr sz="1200"/>
            </a:lvl1pPr>
          </a:lstStyle>
          <a:p>
            <a:pPr>
              <a:defRPr/>
            </a:pPr>
            <a:fld id="{9C94B00A-1D54-488B-AD4A-F8F3136932F6}" type="datetimeFigureOut">
              <a:rPr lang="en-US"/>
              <a:pPr>
                <a:defRPr/>
              </a:pPr>
              <a:t>6/5/2015</a:t>
            </a:fld>
            <a:endParaRPr lang="en-US"/>
          </a:p>
        </p:txBody>
      </p:sp>
      <p:sp>
        <p:nvSpPr>
          <p:cNvPr id="4" name="Slide Image Placeholder 3"/>
          <p:cNvSpPr>
            <a:spLocks noGrp="1" noRot="1" noChangeAspect="1"/>
          </p:cNvSpPr>
          <p:nvPr>
            <p:ph type="sldImg" idx="2"/>
          </p:nvPr>
        </p:nvSpPr>
        <p:spPr>
          <a:xfrm>
            <a:off x="1185863" y="696913"/>
            <a:ext cx="4649787" cy="3487737"/>
          </a:xfrm>
          <a:prstGeom prst="rect">
            <a:avLst/>
          </a:prstGeom>
          <a:noFill/>
          <a:ln w="12700">
            <a:solidFill>
              <a:prstClr val="black"/>
            </a:solidFill>
          </a:ln>
        </p:spPr>
        <p:txBody>
          <a:bodyPr vert="horz" lIns="93252" tIns="46626" rIns="93252" bIns="46626" rtlCol="0" anchor="ctr"/>
          <a:lstStyle/>
          <a:p>
            <a:pPr lvl="0"/>
            <a:endParaRPr lang="en-US" noProof="0"/>
          </a:p>
        </p:txBody>
      </p:sp>
      <p:sp>
        <p:nvSpPr>
          <p:cNvPr id="5" name="Notes Placeholder 4"/>
          <p:cNvSpPr>
            <a:spLocks noGrp="1"/>
          </p:cNvSpPr>
          <p:nvPr>
            <p:ph type="body" sz="quarter" idx="3"/>
          </p:nvPr>
        </p:nvSpPr>
        <p:spPr>
          <a:xfrm>
            <a:off x="702788" y="4417934"/>
            <a:ext cx="5615938" cy="4184492"/>
          </a:xfrm>
          <a:prstGeom prst="rect">
            <a:avLst/>
          </a:prstGeom>
        </p:spPr>
        <p:txBody>
          <a:bodyPr vert="horz" lIns="93252" tIns="46626" rIns="93252" bIns="4662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32691"/>
            <a:ext cx="3043292" cy="465297"/>
          </a:xfrm>
          <a:prstGeom prst="rect">
            <a:avLst/>
          </a:prstGeom>
        </p:spPr>
        <p:txBody>
          <a:bodyPr vert="horz" lIns="93252" tIns="46626" rIns="93252" bIns="46626" rtlCol="0" anchor="b"/>
          <a:lstStyle>
            <a:lvl1pPr algn="l" eaLnBrk="0" hangingPunct="0">
              <a:defRPr sz="1200"/>
            </a:lvl1pPr>
          </a:lstStyle>
          <a:p>
            <a:pPr>
              <a:defRPr/>
            </a:pPr>
            <a:endParaRPr lang="en-US"/>
          </a:p>
        </p:txBody>
      </p:sp>
      <p:sp>
        <p:nvSpPr>
          <p:cNvPr id="7" name="Slide Number Placeholder 6"/>
          <p:cNvSpPr>
            <a:spLocks noGrp="1"/>
          </p:cNvSpPr>
          <p:nvPr>
            <p:ph type="sldNum" sz="quarter" idx="5"/>
          </p:nvPr>
        </p:nvSpPr>
        <p:spPr>
          <a:xfrm>
            <a:off x="3976632" y="8832691"/>
            <a:ext cx="3043292" cy="465297"/>
          </a:xfrm>
          <a:prstGeom prst="rect">
            <a:avLst/>
          </a:prstGeom>
        </p:spPr>
        <p:txBody>
          <a:bodyPr vert="horz" lIns="93252" tIns="46626" rIns="93252" bIns="46626" rtlCol="0" anchor="b"/>
          <a:lstStyle>
            <a:lvl1pPr algn="r" eaLnBrk="0" hangingPunct="0">
              <a:defRPr sz="1200"/>
            </a:lvl1pPr>
          </a:lstStyle>
          <a:p>
            <a:pPr>
              <a:defRPr/>
            </a:pPr>
            <a:fld id="{20BA25DC-43F3-484F-A2C5-4849578B550B}" type="slidenum">
              <a:rPr lang="en-US"/>
              <a:pPr>
                <a:defRPr/>
              </a:pPr>
              <a:t>‹#›</a:t>
            </a:fld>
            <a:endParaRPr lang="en-US"/>
          </a:p>
        </p:txBody>
      </p:sp>
    </p:spTree>
    <p:extLst>
      <p:ext uri="{BB962C8B-B14F-4D97-AF65-F5344CB8AC3E}">
        <p14:creationId xmlns:p14="http://schemas.microsoft.com/office/powerpoint/2010/main" val="23147662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35B49E-07C0-4336-A8E5-F4130189801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BA25DC-43F3-484F-A2C5-4849578B550B}" type="slidenum">
              <a:rPr lang="en-US" smtClean="0"/>
              <a:pPr>
                <a:defRPr/>
              </a:pPr>
              <a:t>15</a:t>
            </a:fld>
            <a:endParaRPr lang="en-US"/>
          </a:p>
        </p:txBody>
      </p:sp>
    </p:spTree>
    <p:extLst>
      <p:ext uri="{BB962C8B-B14F-4D97-AF65-F5344CB8AC3E}">
        <p14:creationId xmlns:p14="http://schemas.microsoft.com/office/powerpoint/2010/main" val="2186460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BA25DC-43F3-484F-A2C5-4849578B550B}" type="slidenum">
              <a:rPr lang="en-US" smtClean="0"/>
              <a:pPr>
                <a:defRPr/>
              </a:pPr>
              <a:t>23</a:t>
            </a:fld>
            <a:endParaRPr lang="en-US"/>
          </a:p>
        </p:txBody>
      </p:sp>
    </p:spTree>
    <p:extLst>
      <p:ext uri="{BB962C8B-B14F-4D97-AF65-F5344CB8AC3E}">
        <p14:creationId xmlns:p14="http://schemas.microsoft.com/office/powerpoint/2010/main" val="660084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BA25DC-43F3-484F-A2C5-4849578B550B}" type="slidenum">
              <a:rPr lang="en-US" smtClean="0"/>
              <a:pPr>
                <a:defRPr/>
              </a:pPr>
              <a:t>24</a:t>
            </a:fld>
            <a:endParaRPr lang="en-US"/>
          </a:p>
        </p:txBody>
      </p:sp>
    </p:spTree>
    <p:extLst>
      <p:ext uri="{BB962C8B-B14F-4D97-AF65-F5344CB8AC3E}">
        <p14:creationId xmlns:p14="http://schemas.microsoft.com/office/powerpoint/2010/main" val="29161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BA25DC-43F3-484F-A2C5-4849578B550B}" type="slidenum">
              <a:rPr lang="en-US" smtClean="0"/>
              <a:pPr>
                <a:defRPr/>
              </a:pPr>
              <a:t>28</a:t>
            </a:fld>
            <a:endParaRPr lang="en-US"/>
          </a:p>
        </p:txBody>
      </p:sp>
    </p:spTree>
    <p:extLst>
      <p:ext uri="{BB962C8B-B14F-4D97-AF65-F5344CB8AC3E}">
        <p14:creationId xmlns:p14="http://schemas.microsoft.com/office/powerpoint/2010/main" val="2055524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BA25DC-43F3-484F-A2C5-4849578B550B}" type="slidenum">
              <a:rPr lang="en-US" smtClean="0"/>
              <a:pPr>
                <a:defRPr/>
              </a:pPr>
              <a:t>30</a:t>
            </a:fld>
            <a:endParaRPr lang="en-US"/>
          </a:p>
        </p:txBody>
      </p:sp>
    </p:spTree>
    <p:extLst>
      <p:ext uri="{BB962C8B-B14F-4D97-AF65-F5344CB8AC3E}">
        <p14:creationId xmlns:p14="http://schemas.microsoft.com/office/powerpoint/2010/main" val="3064491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BA25DC-43F3-484F-A2C5-4849578B550B}" type="slidenum">
              <a:rPr lang="en-US" smtClean="0"/>
              <a:pPr>
                <a:defRPr/>
              </a:pPr>
              <a:t>34</a:t>
            </a:fld>
            <a:endParaRPr lang="en-US"/>
          </a:p>
        </p:txBody>
      </p:sp>
    </p:spTree>
    <p:extLst>
      <p:ext uri="{BB962C8B-B14F-4D97-AF65-F5344CB8AC3E}">
        <p14:creationId xmlns:p14="http://schemas.microsoft.com/office/powerpoint/2010/main" val="32569726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BA25DC-43F3-484F-A2C5-4849578B550B}" type="slidenum">
              <a:rPr lang="en-US" smtClean="0"/>
              <a:pPr>
                <a:defRPr/>
              </a:pPr>
              <a:t>36</a:t>
            </a:fld>
            <a:endParaRPr lang="en-US"/>
          </a:p>
        </p:txBody>
      </p:sp>
    </p:spTree>
    <p:extLst>
      <p:ext uri="{BB962C8B-B14F-4D97-AF65-F5344CB8AC3E}">
        <p14:creationId xmlns:p14="http://schemas.microsoft.com/office/powerpoint/2010/main" val="2782388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BA25DC-43F3-484F-A2C5-4849578B550B}" type="slidenum">
              <a:rPr lang="en-US" smtClean="0"/>
              <a:pPr>
                <a:defRPr/>
              </a:pPr>
              <a:t>37</a:t>
            </a:fld>
            <a:endParaRPr lang="en-US"/>
          </a:p>
        </p:txBody>
      </p:sp>
    </p:spTree>
    <p:extLst>
      <p:ext uri="{BB962C8B-B14F-4D97-AF65-F5344CB8AC3E}">
        <p14:creationId xmlns:p14="http://schemas.microsoft.com/office/powerpoint/2010/main" val="155199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BA25DC-43F3-484F-A2C5-4849578B550B}" type="slidenum">
              <a:rPr lang="en-US" smtClean="0"/>
              <a:pPr>
                <a:defRPr/>
              </a:pPr>
              <a:t>38</a:t>
            </a:fld>
            <a:endParaRPr lang="en-US"/>
          </a:p>
        </p:txBody>
      </p:sp>
    </p:spTree>
    <p:extLst>
      <p:ext uri="{BB962C8B-B14F-4D97-AF65-F5344CB8AC3E}">
        <p14:creationId xmlns:p14="http://schemas.microsoft.com/office/powerpoint/2010/main" val="1551999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BA25DC-43F3-484F-A2C5-4849578B550B}" type="slidenum">
              <a:rPr lang="en-US" smtClean="0"/>
              <a:pPr>
                <a:defRPr/>
              </a:pPr>
              <a:t>39</a:t>
            </a:fld>
            <a:endParaRPr lang="en-US"/>
          </a:p>
        </p:txBody>
      </p:sp>
    </p:spTree>
    <p:extLst>
      <p:ext uri="{BB962C8B-B14F-4D97-AF65-F5344CB8AC3E}">
        <p14:creationId xmlns:p14="http://schemas.microsoft.com/office/powerpoint/2010/main" val="1202877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BA25DC-43F3-484F-A2C5-4849578B550B}" type="slidenum">
              <a:rPr lang="en-US" smtClean="0"/>
              <a:pPr>
                <a:defRPr/>
              </a:pPr>
              <a:t>2</a:t>
            </a:fld>
            <a:endParaRPr lang="en-US"/>
          </a:p>
        </p:txBody>
      </p:sp>
    </p:spTree>
    <p:extLst>
      <p:ext uri="{BB962C8B-B14F-4D97-AF65-F5344CB8AC3E}">
        <p14:creationId xmlns:p14="http://schemas.microsoft.com/office/powerpoint/2010/main" val="14437855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BA25DC-43F3-484F-A2C5-4849578B550B}" type="slidenum">
              <a:rPr lang="en-US" smtClean="0"/>
              <a:pPr>
                <a:defRPr/>
              </a:pPr>
              <a:t>41</a:t>
            </a:fld>
            <a:endParaRPr lang="en-US"/>
          </a:p>
        </p:txBody>
      </p:sp>
    </p:spTree>
    <p:extLst>
      <p:ext uri="{BB962C8B-B14F-4D97-AF65-F5344CB8AC3E}">
        <p14:creationId xmlns:p14="http://schemas.microsoft.com/office/powerpoint/2010/main" val="7951285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BA25DC-43F3-484F-A2C5-4849578B550B}" type="slidenum">
              <a:rPr lang="en-US" smtClean="0"/>
              <a:pPr>
                <a:defRPr/>
              </a:pPr>
              <a:t>42</a:t>
            </a:fld>
            <a:endParaRPr lang="en-US"/>
          </a:p>
        </p:txBody>
      </p:sp>
    </p:spTree>
    <p:extLst>
      <p:ext uri="{BB962C8B-B14F-4D97-AF65-F5344CB8AC3E}">
        <p14:creationId xmlns:p14="http://schemas.microsoft.com/office/powerpoint/2010/main" val="2684320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BA25DC-43F3-484F-A2C5-4849578B550B}" type="slidenum">
              <a:rPr lang="en-US" smtClean="0"/>
              <a:pPr>
                <a:defRPr/>
              </a:pPr>
              <a:t>4</a:t>
            </a:fld>
            <a:endParaRPr lang="en-US"/>
          </a:p>
        </p:txBody>
      </p:sp>
    </p:spTree>
    <p:extLst>
      <p:ext uri="{BB962C8B-B14F-4D97-AF65-F5344CB8AC3E}">
        <p14:creationId xmlns:p14="http://schemas.microsoft.com/office/powerpoint/2010/main" val="270715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BA25DC-43F3-484F-A2C5-4849578B550B}" type="slidenum">
              <a:rPr lang="en-US" smtClean="0"/>
              <a:pPr>
                <a:defRPr/>
              </a:pPr>
              <a:t>8</a:t>
            </a:fld>
            <a:endParaRPr lang="en-US"/>
          </a:p>
        </p:txBody>
      </p:sp>
    </p:spTree>
    <p:extLst>
      <p:ext uri="{BB962C8B-B14F-4D97-AF65-F5344CB8AC3E}">
        <p14:creationId xmlns:p14="http://schemas.microsoft.com/office/powerpoint/2010/main" val="2640447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BA25DC-43F3-484F-A2C5-4849578B550B}" type="slidenum">
              <a:rPr lang="en-US" smtClean="0"/>
              <a:pPr>
                <a:defRPr/>
              </a:pPr>
              <a:t>9</a:t>
            </a:fld>
            <a:endParaRPr lang="en-US"/>
          </a:p>
        </p:txBody>
      </p:sp>
    </p:spTree>
    <p:extLst>
      <p:ext uri="{BB962C8B-B14F-4D97-AF65-F5344CB8AC3E}">
        <p14:creationId xmlns:p14="http://schemas.microsoft.com/office/powerpoint/2010/main" val="2722259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35B49E-07C0-4336-A8E5-F41301898012}" type="slidenum">
              <a:rPr lang="en-US" smtClean="0"/>
              <a:pPr/>
              <a:t>10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BA25DC-43F3-484F-A2C5-4849578B550B}" type="slidenum">
              <a:rPr lang="en-US" smtClean="0"/>
              <a:pPr>
                <a:defRPr/>
              </a:pPr>
              <a:t>11</a:t>
            </a:fld>
            <a:endParaRPr lang="en-US"/>
          </a:p>
        </p:txBody>
      </p:sp>
    </p:spTree>
    <p:extLst>
      <p:ext uri="{BB962C8B-B14F-4D97-AF65-F5344CB8AC3E}">
        <p14:creationId xmlns:p14="http://schemas.microsoft.com/office/powerpoint/2010/main" val="1741182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BA25DC-43F3-484F-A2C5-4849578B550B}" type="slidenum">
              <a:rPr lang="en-US" smtClean="0"/>
              <a:pPr>
                <a:defRPr/>
              </a:pPr>
              <a:t>12</a:t>
            </a:fld>
            <a:endParaRPr lang="en-US"/>
          </a:p>
        </p:txBody>
      </p:sp>
    </p:spTree>
    <p:extLst>
      <p:ext uri="{BB962C8B-B14F-4D97-AF65-F5344CB8AC3E}">
        <p14:creationId xmlns:p14="http://schemas.microsoft.com/office/powerpoint/2010/main" val="1443785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BA25DC-43F3-484F-A2C5-4849578B550B}" type="slidenum">
              <a:rPr lang="en-US" smtClean="0"/>
              <a:pPr>
                <a:defRPr/>
              </a:pPr>
              <a:t>13</a:t>
            </a:fld>
            <a:endParaRPr lang="en-US"/>
          </a:p>
        </p:txBody>
      </p:sp>
    </p:spTree>
    <p:extLst>
      <p:ext uri="{BB962C8B-B14F-4D97-AF65-F5344CB8AC3E}">
        <p14:creationId xmlns:p14="http://schemas.microsoft.com/office/powerpoint/2010/main" val="6796021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70C0"/>
        </a:solidFill>
        <a:effectLst/>
      </p:bgPr>
    </p:bg>
    <p:spTree>
      <p:nvGrpSpPr>
        <p:cNvPr id="1" name=""/>
        <p:cNvGrpSpPr/>
        <p:nvPr/>
      </p:nvGrpSpPr>
      <p:grpSpPr>
        <a:xfrm>
          <a:off x="0" y="0"/>
          <a:ext cx="0" cy="0"/>
          <a:chOff x="0" y="0"/>
          <a:chExt cx="0" cy="0"/>
        </a:xfrm>
      </p:grpSpPr>
      <p:pic>
        <p:nvPicPr>
          <p:cNvPr id="4" name="Picture 6" descr="LOGO2.jpg"/>
          <p:cNvPicPr>
            <a:picLocks noChangeAspect="1"/>
          </p:cNvPicPr>
          <p:nvPr/>
        </p:nvPicPr>
        <p:blipFill>
          <a:blip r:embed="rId2" cstate="print">
            <a:clrChange>
              <a:clrFrom>
                <a:srgbClr val="005F9F"/>
              </a:clrFrom>
              <a:clrTo>
                <a:srgbClr val="005F9F">
                  <a:alpha val="0"/>
                </a:srgbClr>
              </a:clrTo>
            </a:clrChange>
          </a:blip>
          <a:srcRect/>
          <a:stretch>
            <a:fillRect/>
          </a:stretch>
        </p:blipFill>
        <p:spPr bwMode="auto">
          <a:xfrm>
            <a:off x="152400" y="152400"/>
            <a:ext cx="2425700" cy="1143000"/>
          </a:xfrm>
          <a:prstGeom prst="rect">
            <a:avLst/>
          </a:prstGeom>
          <a:noFill/>
          <a:ln w="9525">
            <a:noFill/>
            <a:miter lim="800000"/>
            <a:headEnd/>
            <a:tailEnd/>
          </a:ln>
        </p:spPr>
      </p:pic>
      <p:pic>
        <p:nvPicPr>
          <p:cNvPr id="5" name="Picture 4" descr="SLIDE2 TOP BLEU2.jpg"/>
          <p:cNvPicPr>
            <a:picLocks noChangeAspect="1"/>
          </p:cNvPicPr>
          <p:nvPr/>
        </p:nvPicPr>
        <p:blipFill>
          <a:blip r:embed="rId3" cstate="print"/>
          <a:srcRect/>
          <a:stretch>
            <a:fillRect/>
          </a:stretch>
        </p:blipFill>
        <p:spPr bwMode="auto">
          <a:xfrm>
            <a:off x="0" y="2819400"/>
            <a:ext cx="9144000" cy="1581150"/>
          </a:xfrm>
          <a:prstGeom prst="rect">
            <a:avLst/>
          </a:prstGeom>
          <a:gradFill>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a:ln>
            <a:noFill/>
          </a:ln>
        </p:spPr>
      </p:pic>
      <p:pic>
        <p:nvPicPr>
          <p:cNvPr id="6" name="Picture 8" descr="MRA GOLD LINE2.jpg"/>
          <p:cNvPicPr>
            <a:picLocks noChangeAspect="1"/>
          </p:cNvPicPr>
          <p:nvPr/>
        </p:nvPicPr>
        <p:blipFill>
          <a:blip r:embed="rId4" cstate="print"/>
          <a:srcRect/>
          <a:stretch>
            <a:fillRect/>
          </a:stretch>
        </p:blipFill>
        <p:spPr bwMode="auto">
          <a:xfrm>
            <a:off x="0" y="2819400"/>
            <a:ext cx="9144000" cy="57150"/>
          </a:xfrm>
          <a:prstGeom prst="rect">
            <a:avLst/>
          </a:prstGeom>
          <a:noFill/>
          <a:ln w="9525">
            <a:noFill/>
            <a:miter lim="800000"/>
            <a:headEnd/>
            <a:tailEnd/>
          </a:ln>
        </p:spPr>
      </p:pic>
      <p:pic>
        <p:nvPicPr>
          <p:cNvPr id="7" name="Picture 9" descr="MRA GOLD LINE2.jpg"/>
          <p:cNvPicPr>
            <a:picLocks noChangeAspect="1"/>
          </p:cNvPicPr>
          <p:nvPr/>
        </p:nvPicPr>
        <p:blipFill>
          <a:blip r:embed="rId4" cstate="print"/>
          <a:srcRect/>
          <a:stretch>
            <a:fillRect/>
          </a:stretch>
        </p:blipFill>
        <p:spPr bwMode="auto">
          <a:xfrm>
            <a:off x="0" y="4343400"/>
            <a:ext cx="9144000" cy="57150"/>
          </a:xfrm>
          <a:prstGeom prst="rect">
            <a:avLst/>
          </a:prstGeom>
          <a:noFill/>
          <a:ln w="9525">
            <a:noFill/>
            <a:miter lim="800000"/>
            <a:headEnd/>
            <a:tailEnd/>
          </a:ln>
        </p:spPr>
      </p:pic>
      <p:sp>
        <p:nvSpPr>
          <p:cNvPr id="3" name="Subtitle 2"/>
          <p:cNvSpPr>
            <a:spLocks noGrp="1"/>
          </p:cNvSpPr>
          <p:nvPr>
            <p:ph type="subTitle" idx="1"/>
          </p:nvPr>
        </p:nvSpPr>
        <p:spPr>
          <a:xfrm>
            <a:off x="2743200" y="4800600"/>
            <a:ext cx="5562600" cy="1219200"/>
          </a:xfrm>
        </p:spPr>
        <p:txBody>
          <a:bodyPr/>
          <a:lstStyle>
            <a:lvl1pPr marL="0" indent="0" algn="l">
              <a:buNone/>
              <a:defRPr>
                <a:solidFill>
                  <a:schemeClr val="bg1"/>
                </a:solidFill>
                <a:latin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2" name="Title 1"/>
          <p:cNvSpPr>
            <a:spLocks noGrp="1"/>
          </p:cNvSpPr>
          <p:nvPr>
            <p:ph type="ctrTitle"/>
          </p:nvPr>
        </p:nvSpPr>
        <p:spPr>
          <a:xfrm>
            <a:off x="2057400" y="2971800"/>
            <a:ext cx="6858000" cy="1143000"/>
          </a:xfrm>
        </p:spPr>
        <p:txBody>
          <a:bodyPr/>
          <a:lstStyle>
            <a:lvl1pPr>
              <a:defRPr b="0">
                <a:solidFill>
                  <a:schemeClr val="bg1"/>
                </a:solidFill>
                <a:latin typeface="Century Gothic" pitchFamily="34" charset="0"/>
              </a:defRPr>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05DB58F0-AEE9-4671-B5C0-AA422929FE4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descr="SLIDE2 BOTTOM BLEU2.jpg"/>
          <p:cNvPicPr>
            <a:picLocks noChangeAspect="1"/>
          </p:cNvPicPr>
          <p:nvPr/>
        </p:nvPicPr>
        <p:blipFill>
          <a:blip r:embed="rId2" cstate="print"/>
          <a:srcRect/>
          <a:stretch>
            <a:fillRect/>
          </a:stretch>
        </p:blipFill>
        <p:spPr bwMode="auto">
          <a:xfrm>
            <a:off x="0" y="6324600"/>
            <a:ext cx="9144000" cy="533400"/>
          </a:xfrm>
          <a:prstGeom prst="rect">
            <a:avLst/>
          </a:prstGeom>
          <a:noFill/>
          <a:ln w="9525">
            <a:noFill/>
            <a:miter lim="800000"/>
            <a:headEnd/>
            <a:tailEnd/>
          </a:ln>
        </p:spPr>
      </p:pic>
      <p:grpSp>
        <p:nvGrpSpPr>
          <p:cNvPr id="5" name="Group 10"/>
          <p:cNvGrpSpPr>
            <a:grpSpLocks/>
          </p:cNvGrpSpPr>
          <p:nvPr userDrawn="1"/>
        </p:nvGrpSpPr>
        <p:grpSpPr bwMode="auto">
          <a:xfrm>
            <a:off x="0" y="0"/>
            <a:ext cx="9158288" cy="1185863"/>
            <a:chOff x="-4" y="-3"/>
            <a:chExt cx="5769" cy="747"/>
          </a:xfrm>
        </p:grpSpPr>
        <p:pic>
          <p:nvPicPr>
            <p:cNvPr id="6" name="Picture 6" descr="SLIDE2 TOP BLEU2.jpg"/>
            <p:cNvPicPr>
              <a:picLocks noChangeAspect="1"/>
            </p:cNvPicPr>
            <p:nvPr userDrawn="1"/>
          </p:nvPicPr>
          <p:blipFill>
            <a:blip r:embed="rId3" cstate="print"/>
            <a:srcRect/>
            <a:stretch>
              <a:fillRect/>
            </a:stretch>
          </p:blipFill>
          <p:spPr bwMode="auto">
            <a:xfrm>
              <a:off x="0" y="0"/>
              <a:ext cx="5760" cy="744"/>
            </a:xfrm>
            <a:prstGeom prst="rect">
              <a:avLst/>
            </a:prstGeom>
            <a:noFill/>
            <a:ln w="9525">
              <a:noFill/>
              <a:miter lim="800000"/>
              <a:headEnd/>
              <a:tailEnd/>
            </a:ln>
          </p:spPr>
        </p:pic>
        <p:pic>
          <p:nvPicPr>
            <p:cNvPr id="7" name="Picture 7" descr="LOGO2.jpg"/>
            <p:cNvPicPr>
              <a:picLocks noChangeAspect="1"/>
            </p:cNvPicPr>
            <p:nvPr userDrawn="1"/>
          </p:nvPicPr>
          <p:blipFill>
            <a:blip r:embed="rId4" cstate="print">
              <a:clrChange>
                <a:clrFrom>
                  <a:srgbClr val="005F9F"/>
                </a:clrFrom>
                <a:clrTo>
                  <a:srgbClr val="005F9F">
                    <a:alpha val="0"/>
                  </a:srgbClr>
                </a:clrTo>
              </a:clrChange>
            </a:blip>
            <a:srcRect/>
            <a:stretch>
              <a:fillRect/>
            </a:stretch>
          </p:blipFill>
          <p:spPr bwMode="auto">
            <a:xfrm>
              <a:off x="22" y="176"/>
              <a:ext cx="839" cy="396"/>
            </a:xfrm>
            <a:prstGeom prst="rect">
              <a:avLst/>
            </a:prstGeom>
            <a:noFill/>
            <a:ln w="9525">
              <a:noFill/>
              <a:miter lim="800000"/>
              <a:headEnd/>
              <a:tailEnd/>
            </a:ln>
          </p:spPr>
        </p:pic>
        <p:pic>
          <p:nvPicPr>
            <p:cNvPr id="8" name="Picture 13"/>
            <p:cNvPicPr>
              <a:picLocks noChangeAspect="1" noChangeArrowheads="1"/>
            </p:cNvPicPr>
            <p:nvPr userDrawn="1"/>
          </p:nvPicPr>
          <p:blipFill>
            <a:blip r:embed="rId5" cstate="print"/>
            <a:srcRect/>
            <a:stretch>
              <a:fillRect/>
            </a:stretch>
          </p:blipFill>
          <p:spPr bwMode="auto">
            <a:xfrm>
              <a:off x="-4" y="-3"/>
              <a:ext cx="5769" cy="60"/>
            </a:xfrm>
            <a:prstGeom prst="rect">
              <a:avLst/>
            </a:prstGeom>
            <a:noFill/>
            <a:ln w="9525">
              <a:noFill/>
              <a:miter lim="800000"/>
              <a:headEnd/>
              <a:tailEnd/>
            </a:ln>
          </p:spPr>
        </p:pic>
      </p:grpSp>
      <p:sp>
        <p:nvSpPr>
          <p:cNvPr id="3" name="Content Placeholder 2"/>
          <p:cNvSpPr>
            <a:spLocks noGrp="1"/>
          </p:cNvSpPr>
          <p:nvPr>
            <p:ph idx="1"/>
          </p:nvPr>
        </p:nvSpPr>
        <p:spPr>
          <a:xfrm>
            <a:off x="152400" y="1295400"/>
            <a:ext cx="8610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267200" y="0"/>
            <a:ext cx="4876800" cy="1143000"/>
          </a:xfrm>
        </p:spPr>
        <p:txBody>
          <a:bodyPr/>
          <a:lstStyle>
            <a:lvl1pPr>
              <a:defRPr sz="3600">
                <a:solidFill>
                  <a:schemeClr val="bg1"/>
                </a:solidFill>
                <a:latin typeface="Century Gothic" pitchFamily="34" charset="0"/>
              </a:defRPr>
            </a:lvl1pPr>
          </a:lstStyle>
          <a:p>
            <a:r>
              <a:rPr lang="en-US" smtClean="0"/>
              <a:t>Click to edit Master title style</a:t>
            </a:r>
            <a:endParaRPr lang="en-US" dirty="0"/>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Rectangle 4"/>
          <p:cNvSpPr>
            <a:spLocks noGrp="1" noChangeArrowheads="1"/>
          </p:cNvSpPr>
          <p:nvPr>
            <p:ph type="dt" sz="half" idx="2"/>
          </p:nvPr>
        </p:nvSpPr>
        <p:spPr>
          <a:xfrm>
            <a:off x="457200" y="6356350"/>
            <a:ext cx="2133600" cy="365125"/>
          </a:xfrm>
          <a:prstGeom prst="rect">
            <a:avLst/>
          </a:prstGeom>
        </p:spPr>
        <p:txBody>
          <a:bodyPr vert="horz" lIns="91440" tIns="45720" rIns="91440" bIns="45720" rtlCol="0" anchor="ctr"/>
          <a:lstStyle>
            <a:lvl1pPr eaLnBrk="0" fontAlgn="auto" hangingPunct="0">
              <a:spcBef>
                <a:spcPts val="0"/>
              </a:spcBef>
              <a:spcAft>
                <a:spcPts val="0"/>
              </a:spcAft>
              <a:defRPr sz="1200">
                <a:solidFill>
                  <a:schemeClr val="tx1">
                    <a:tint val="75000"/>
                  </a:schemeClr>
                </a:solidFill>
                <a:latin typeface="+mn-lt"/>
              </a:defRPr>
            </a:lvl1pPr>
          </a:lstStyle>
          <a:p>
            <a:pPr>
              <a:defRPr/>
            </a:pPr>
            <a:endParaRPr lang="en-US"/>
          </a:p>
        </p:txBody>
      </p:sp>
      <p:sp>
        <p:nvSpPr>
          <p:cNvPr id="13" name="Rectangle 5"/>
          <p:cNvSpPr>
            <a:spLocks noGrp="1" noChangeArrowheads="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fontAlgn="auto" hangingPunct="0">
              <a:spcBef>
                <a:spcPts val="0"/>
              </a:spcBef>
              <a:spcAft>
                <a:spcPts val="0"/>
              </a:spcAft>
              <a:defRPr sz="1200">
                <a:solidFill>
                  <a:schemeClr val="tx1">
                    <a:tint val="75000"/>
                  </a:schemeClr>
                </a:solidFill>
                <a:latin typeface="+mn-lt"/>
              </a:defRPr>
            </a:lvl1pPr>
          </a:lstStyle>
          <a:p>
            <a:pPr>
              <a:defRPr/>
            </a:pPr>
            <a:endParaRPr lang="en-US"/>
          </a:p>
        </p:txBody>
      </p:sp>
      <p:sp>
        <p:nvSpPr>
          <p:cNvPr id="14" name="Rectangle 6"/>
          <p:cNvSpPr>
            <a:spLocks noGrp="1" noChangeArrowheads="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fontAlgn="auto" hangingPunct="0">
              <a:spcBef>
                <a:spcPts val="0"/>
              </a:spcBef>
              <a:spcAft>
                <a:spcPts val="0"/>
              </a:spcAft>
              <a:defRPr sz="1200">
                <a:solidFill>
                  <a:schemeClr val="tx1">
                    <a:tint val="75000"/>
                  </a:schemeClr>
                </a:solidFill>
                <a:latin typeface="+mn-lt"/>
              </a:defRPr>
            </a:lvl1pPr>
          </a:lstStyle>
          <a:p>
            <a:pPr>
              <a:defRPr/>
            </a:pPr>
            <a:fld id="{933168CF-C004-4D27-9E30-E32F84F6F24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971800"/>
            <a:ext cx="8915400" cy="1143000"/>
          </a:xfrm>
        </p:spPr>
        <p:txBody>
          <a:bodyPr/>
          <a:lstStyle/>
          <a:p>
            <a:r>
              <a:rPr lang="en-US" b="1" dirty="0" smtClean="0"/>
              <a:t>Finance Act 2015 Update</a:t>
            </a:r>
            <a:endParaRPr lang="en-GB" b="1" dirty="0"/>
          </a:p>
        </p:txBody>
      </p:sp>
      <p:sp>
        <p:nvSpPr>
          <p:cNvPr id="3" name="Subtitle 2"/>
          <p:cNvSpPr>
            <a:spLocks noGrp="1"/>
          </p:cNvSpPr>
          <p:nvPr>
            <p:ph type="subTitle" idx="1"/>
          </p:nvPr>
        </p:nvSpPr>
        <p:spPr>
          <a:xfrm>
            <a:off x="0" y="4800600"/>
            <a:ext cx="9144000" cy="1447800"/>
          </a:xfrm>
        </p:spPr>
        <p:txBody>
          <a:bodyPr/>
          <a:lstStyle/>
          <a:p>
            <a:pPr algn="ctr"/>
            <a:r>
              <a:rPr lang="en-US" b="1" dirty="0" err="1" smtClean="0"/>
              <a:t>D.Ramdin</a:t>
            </a:r>
            <a:endParaRPr lang="en-US" b="1" dirty="0" smtClean="0"/>
          </a:p>
          <a:p>
            <a:pPr algn="ctr"/>
            <a:r>
              <a:rPr lang="en-US" sz="1800" b="1" dirty="0" smtClean="0"/>
              <a:t>Director, Operational services, MRA </a:t>
            </a:r>
          </a:p>
          <a:p>
            <a:pPr algn="ctr"/>
            <a:r>
              <a:rPr lang="en-US" sz="1400" b="1" dirty="0" smtClean="0"/>
              <a:t>5 June</a:t>
            </a:r>
            <a:r>
              <a:rPr lang="en-US" sz="1400" b="1" dirty="0" smtClean="0"/>
              <a:t> </a:t>
            </a:r>
            <a:r>
              <a:rPr lang="en-US" sz="1400" b="1" dirty="0" smtClean="0"/>
              <a:t>2015</a:t>
            </a:r>
            <a:endParaRPr lang="en-GB"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         Recap – CPS Statement</a:t>
            </a:r>
            <a:endParaRPr lang="en-GB" b="1" dirty="0"/>
          </a:p>
        </p:txBody>
      </p:sp>
      <p:sp>
        <p:nvSpPr>
          <p:cNvPr id="3" name="Content Placeholder 2"/>
          <p:cNvSpPr>
            <a:spLocks noGrp="1"/>
          </p:cNvSpPr>
          <p:nvPr>
            <p:ph idx="1"/>
          </p:nvPr>
        </p:nvSpPr>
        <p:spPr>
          <a:xfrm>
            <a:off x="0" y="1143000"/>
            <a:ext cx="9144000" cy="5715000"/>
          </a:xfrm>
        </p:spPr>
        <p:txBody>
          <a:bodyPr>
            <a:normAutofit fontScale="92500"/>
          </a:bodyPr>
          <a:lstStyle/>
          <a:p>
            <a:pPr marL="342900" lvl="1" indent="-342900">
              <a:lnSpc>
                <a:spcPct val="110000"/>
              </a:lnSpc>
              <a:spcAft>
                <a:spcPts val="1200"/>
              </a:spcAft>
              <a:buFont typeface="Arial" pitchFamily="34" charset="0"/>
              <a:buChar char="•"/>
            </a:pPr>
            <a:r>
              <a:rPr lang="en-US" dirty="0" smtClean="0"/>
              <a:t>‘every individual who derives gross income falling under this sub-part and, </a:t>
            </a:r>
            <a:r>
              <a:rPr lang="en-US" dirty="0" smtClean="0">
                <a:solidFill>
                  <a:srgbClr val="FF0000"/>
                </a:solidFill>
              </a:rPr>
              <a:t>in respect of preceding income year, had a chargeable income</a:t>
            </a:r>
            <a:r>
              <a:rPr lang="en-US" dirty="0" smtClean="0"/>
              <a:t>, shall submit to the Director-General a CPS Statement ..’</a:t>
            </a:r>
            <a:endParaRPr lang="en-GB" dirty="0" smtClean="0"/>
          </a:p>
          <a:p>
            <a:pPr>
              <a:spcAft>
                <a:spcPts val="1200"/>
              </a:spcAft>
            </a:pPr>
            <a:r>
              <a:rPr lang="en-US" dirty="0" smtClean="0"/>
              <a:t>An individual </a:t>
            </a:r>
            <a:r>
              <a:rPr lang="en-US" b="1" dirty="0" smtClean="0"/>
              <a:t>shall not </a:t>
            </a:r>
            <a:r>
              <a:rPr lang="en-US" dirty="0" smtClean="0"/>
              <a:t>submit a CPS Statement where:</a:t>
            </a:r>
          </a:p>
          <a:p>
            <a:pPr marL="1200150" lvl="1" indent="-800100">
              <a:spcAft>
                <a:spcPts val="1200"/>
              </a:spcAft>
            </a:pPr>
            <a:r>
              <a:rPr lang="en-US" dirty="0" smtClean="0"/>
              <a:t>His gross income falling under CPS for the preceding income year did not exceed Rs 2 million;</a:t>
            </a:r>
          </a:p>
          <a:p>
            <a:pPr marL="1200150" lvl="1" indent="-800100">
              <a:lnSpc>
                <a:spcPct val="110000"/>
              </a:lnSpc>
            </a:pPr>
            <a:r>
              <a:rPr lang="en-US" dirty="0" smtClean="0"/>
              <a:t>The tax payable based on 25% of the chargeable income of preceding year is less than Rs 500.</a:t>
            </a:r>
            <a:endParaRPr lang="en-GB" dirty="0"/>
          </a:p>
        </p:txBody>
      </p:sp>
    </p:spTree>
    <p:extLst>
      <p:ext uri="{BB962C8B-B14F-4D97-AF65-F5344CB8AC3E}">
        <p14:creationId xmlns:p14="http://schemas.microsoft.com/office/powerpoint/2010/main" val="1270419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43131111"/>
              </p:ext>
            </p:extLst>
          </p:nvPr>
        </p:nvGraphicFramePr>
        <p:xfrm>
          <a:off x="152400" y="1524000"/>
          <a:ext cx="8610600" cy="4089400"/>
        </p:xfrm>
        <a:graphic>
          <a:graphicData uri="http://schemas.openxmlformats.org/drawingml/2006/table">
            <a:tbl>
              <a:tblPr firstRow="1" bandRow="1">
                <a:tableStyleId>{5C22544A-7EE6-4342-B048-85BDC9FD1C3A}</a:tableStyleId>
              </a:tblPr>
              <a:tblGrid>
                <a:gridCol w="4305300"/>
                <a:gridCol w="4305300"/>
              </a:tblGrid>
              <a:tr h="523240">
                <a:tc>
                  <a:txBody>
                    <a:bodyPr/>
                    <a:lstStyle/>
                    <a:p>
                      <a:r>
                        <a:rPr lang="en-US" sz="2400" dirty="0" smtClean="0"/>
                        <a:t>In respect of quarter ended</a:t>
                      </a:r>
                      <a:endParaRPr lang="en-US" sz="2400" dirty="0"/>
                    </a:p>
                  </a:txBody>
                  <a:tcPr/>
                </a:tc>
                <a:tc>
                  <a:txBody>
                    <a:bodyPr/>
                    <a:lstStyle/>
                    <a:p>
                      <a:r>
                        <a:rPr lang="en-US" sz="2400" dirty="0" smtClean="0"/>
                        <a:t>Due date for submission of  CPS Statement and payment of tax </a:t>
                      </a:r>
                      <a:endParaRPr lang="en-US" sz="2400" dirty="0"/>
                    </a:p>
                  </a:txBody>
                  <a:tcPr/>
                </a:tc>
              </a:tr>
              <a:tr h="523240">
                <a:tc>
                  <a:txBody>
                    <a:bodyPr/>
                    <a:lstStyle/>
                    <a:p>
                      <a:r>
                        <a:rPr lang="en-US" sz="2400" dirty="0" smtClean="0"/>
                        <a:t>1 July</a:t>
                      </a:r>
                      <a:r>
                        <a:rPr lang="en-US" sz="2400" baseline="0" dirty="0" smtClean="0"/>
                        <a:t> to 30 September</a:t>
                      </a:r>
                      <a:endParaRPr lang="en-US" sz="2400" dirty="0"/>
                    </a:p>
                  </a:txBody>
                  <a:tcPr/>
                </a:tc>
                <a:tc>
                  <a:txBody>
                    <a:bodyPr/>
                    <a:lstStyle/>
                    <a:p>
                      <a:pPr algn="l"/>
                      <a:r>
                        <a:rPr lang="en-US" sz="2400" dirty="0" smtClean="0"/>
                        <a:t>2 days, excluding Saturdays and public holidays, before the end of December</a:t>
                      </a:r>
                      <a:endParaRPr lang="en-US" sz="2400" dirty="0"/>
                    </a:p>
                  </a:txBody>
                  <a:tcPr/>
                </a:tc>
              </a:tr>
              <a:tr h="523240">
                <a:tc>
                  <a:txBody>
                    <a:bodyPr/>
                    <a:lstStyle/>
                    <a:p>
                      <a:r>
                        <a:rPr lang="en-US" sz="2400" dirty="0" smtClean="0"/>
                        <a:t>1 October to 31December</a:t>
                      </a:r>
                      <a:endParaRPr lang="en-US" sz="2400" dirty="0"/>
                    </a:p>
                  </a:txBody>
                  <a:tcPr/>
                </a:tc>
                <a:tc>
                  <a:txBody>
                    <a:bodyPr/>
                    <a:lstStyle/>
                    <a:p>
                      <a:pPr algn="l"/>
                      <a:r>
                        <a:rPr lang="en-US" sz="2400" dirty="0" smtClean="0"/>
                        <a:t>31 March</a:t>
                      </a:r>
                      <a:endParaRPr lang="en-US" sz="2400" dirty="0"/>
                    </a:p>
                  </a:txBody>
                  <a:tcPr/>
                </a:tc>
              </a:tr>
              <a:tr h="523240">
                <a:tc>
                  <a:txBody>
                    <a:bodyPr/>
                    <a:lstStyle/>
                    <a:p>
                      <a:r>
                        <a:rPr lang="en-US" sz="2400" dirty="0" smtClean="0"/>
                        <a:t>1 January  to 31 March</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2 days, excluding Saturdays and public holidays, before the end of  June</a:t>
                      </a:r>
                      <a:endParaRPr lang="en-US" sz="2400" dirty="0"/>
                    </a:p>
                  </a:txBody>
                  <a:tcPr/>
                </a:tc>
              </a:tr>
            </a:tbl>
          </a:graphicData>
        </a:graphic>
      </p:graphicFrame>
      <p:sp>
        <p:nvSpPr>
          <p:cNvPr id="3" name="Title 2"/>
          <p:cNvSpPr>
            <a:spLocks noGrp="1"/>
          </p:cNvSpPr>
          <p:nvPr>
            <p:ph type="title"/>
          </p:nvPr>
        </p:nvSpPr>
        <p:spPr>
          <a:xfrm>
            <a:off x="1524000" y="0"/>
            <a:ext cx="7620000" cy="1143000"/>
          </a:xfrm>
        </p:spPr>
        <p:txBody>
          <a:bodyPr/>
          <a:lstStyle/>
          <a:p>
            <a:r>
              <a:rPr lang="en-US" dirty="0" smtClean="0"/>
              <a:t>S 106(1) CPS due date</a:t>
            </a:r>
            <a:endParaRPr lang="en-US" dirty="0"/>
          </a:p>
        </p:txBody>
      </p:sp>
    </p:spTree>
    <p:extLst>
      <p:ext uri="{BB962C8B-B14F-4D97-AF65-F5344CB8AC3E}">
        <p14:creationId xmlns:p14="http://schemas.microsoft.com/office/powerpoint/2010/main" val="13320071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GB" dirty="0"/>
          </a:p>
        </p:txBody>
      </p:sp>
      <p:sp>
        <p:nvSpPr>
          <p:cNvPr id="4" name="Title 3"/>
          <p:cNvSpPr>
            <a:spLocks noGrp="1"/>
          </p:cNvSpPr>
          <p:nvPr>
            <p:ph type="ctrTitle"/>
          </p:nvPr>
        </p:nvSpPr>
        <p:spPr>
          <a:xfrm>
            <a:off x="152400" y="2971800"/>
            <a:ext cx="8763000" cy="1143000"/>
          </a:xfrm>
        </p:spPr>
        <p:txBody>
          <a:bodyPr/>
          <a:lstStyle/>
          <a:p>
            <a:r>
              <a:rPr lang="en-US" dirty="0" smtClean="0"/>
              <a:t>Corporate tax</a:t>
            </a:r>
            <a:endParaRPr lang="en-GB" dirty="0"/>
          </a:p>
        </p:txBody>
      </p:sp>
    </p:spTree>
    <p:extLst>
      <p:ext uri="{BB962C8B-B14F-4D97-AF65-F5344CB8AC3E}">
        <p14:creationId xmlns:p14="http://schemas.microsoft.com/office/powerpoint/2010/main" val="722811338"/>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105400"/>
          </a:xfrm>
        </p:spPr>
        <p:txBody>
          <a:bodyPr/>
          <a:lstStyle/>
          <a:p>
            <a:r>
              <a:rPr lang="en-US" sz="2800" dirty="0" smtClean="0"/>
              <a:t>‘Small company’ means a co. incorporated under Companies </a:t>
            </a:r>
            <a:r>
              <a:rPr lang="en-US" sz="2800" dirty="0"/>
              <a:t>Act on or after 2 June 2015 and </a:t>
            </a:r>
            <a:r>
              <a:rPr lang="en-US" sz="2800" dirty="0" smtClean="0"/>
              <a:t>registered with SMEDA.</a:t>
            </a:r>
          </a:p>
          <a:p>
            <a:r>
              <a:rPr lang="en-US" sz="2800" dirty="0"/>
              <a:t>Where the small company qualifies under a scheme referred to under section 5A of SMEDA Act, it shall be exempt from:</a:t>
            </a:r>
          </a:p>
          <a:p>
            <a:pPr lvl="1"/>
            <a:r>
              <a:rPr lang="en-US" dirty="0"/>
              <a:t> income tax;</a:t>
            </a:r>
          </a:p>
          <a:p>
            <a:pPr lvl="1"/>
            <a:r>
              <a:rPr lang="en-US" dirty="0"/>
              <a:t> operation of TDS under S 111C</a:t>
            </a:r>
          </a:p>
          <a:p>
            <a:r>
              <a:rPr lang="en-US" sz="2800" dirty="0" smtClean="0"/>
              <a:t>Exemption not to exceed 8 years </a:t>
            </a:r>
          </a:p>
          <a:p>
            <a:r>
              <a:rPr lang="en-US" sz="2800" dirty="0" smtClean="0"/>
              <a:t>Unrelieved losses during period of exemption not available for carry forward</a:t>
            </a:r>
          </a:p>
          <a:p>
            <a:pPr lvl="1"/>
            <a:endParaRPr lang="en-US" dirty="0" smtClean="0"/>
          </a:p>
          <a:p>
            <a:endParaRPr lang="en-US" dirty="0"/>
          </a:p>
        </p:txBody>
      </p:sp>
      <p:sp>
        <p:nvSpPr>
          <p:cNvPr id="3" name="Title 2"/>
          <p:cNvSpPr>
            <a:spLocks noGrp="1"/>
          </p:cNvSpPr>
          <p:nvPr>
            <p:ph type="title"/>
          </p:nvPr>
        </p:nvSpPr>
        <p:spPr>
          <a:xfrm>
            <a:off x="1524000" y="0"/>
            <a:ext cx="7620000" cy="1143000"/>
          </a:xfrm>
        </p:spPr>
        <p:txBody>
          <a:bodyPr/>
          <a:lstStyle/>
          <a:p>
            <a:r>
              <a:rPr lang="en-US" sz="3200" dirty="0" smtClean="0"/>
              <a:t>Small company registered with SMEDA – ITA new section 49B</a:t>
            </a:r>
            <a:endParaRPr lang="en-US" sz="3200" dirty="0"/>
          </a:p>
        </p:txBody>
      </p:sp>
    </p:spTree>
    <p:extLst>
      <p:ext uri="{BB962C8B-B14F-4D97-AF65-F5344CB8AC3E}">
        <p14:creationId xmlns:p14="http://schemas.microsoft.com/office/powerpoint/2010/main" val="5635158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28700" lvl="1" indent="-571500" algn="just">
              <a:buAutoNum type="romanLcParenBoth"/>
            </a:pPr>
            <a:r>
              <a:rPr lang="en-US" dirty="0" smtClean="0"/>
              <a:t>stipulates that the due date for payment of APS is 3 months from the end of month in which a quarter ends.</a:t>
            </a:r>
          </a:p>
          <a:p>
            <a:pPr marL="1028700" lvl="1" indent="-571500" algn="just">
              <a:buAutoNum type="romanLcParenBoth"/>
            </a:pPr>
            <a:r>
              <a:rPr lang="en-US" dirty="0" smtClean="0"/>
              <a:t>Where an APS quarter ends in the month of September, the due date for payment is 2 clear days before end of December</a:t>
            </a:r>
          </a:p>
          <a:p>
            <a:pPr marL="1028700" lvl="1" indent="-571500" algn="just">
              <a:buFont typeface="Arial" charset="0"/>
              <a:buAutoNum type="romanLcParenBoth"/>
            </a:pPr>
            <a:r>
              <a:rPr lang="en-US" dirty="0"/>
              <a:t>Where an APS quarter ends in the month of </a:t>
            </a:r>
            <a:r>
              <a:rPr lang="en-US" dirty="0" smtClean="0"/>
              <a:t>March, </a:t>
            </a:r>
            <a:r>
              <a:rPr lang="en-US" dirty="0"/>
              <a:t>the due date for payment is 2 clear days before end of </a:t>
            </a:r>
            <a:r>
              <a:rPr lang="en-US" dirty="0" smtClean="0"/>
              <a:t>June</a:t>
            </a:r>
          </a:p>
          <a:p>
            <a:pPr marL="1028700" lvl="1" indent="-571500" algn="just">
              <a:buAutoNum type="romanLcParenBoth"/>
            </a:pPr>
            <a:r>
              <a:rPr lang="en-US" dirty="0" smtClean="0"/>
              <a:t>APS threshold is increased from turnover of </a:t>
            </a:r>
            <a:r>
              <a:rPr lang="en-US" dirty="0" err="1" smtClean="0"/>
              <a:t>Rs</a:t>
            </a:r>
            <a:r>
              <a:rPr lang="en-US" dirty="0" smtClean="0"/>
              <a:t> 4 million to </a:t>
            </a:r>
            <a:r>
              <a:rPr lang="en-US" dirty="0" err="1" smtClean="0"/>
              <a:t>Rs</a:t>
            </a:r>
            <a:r>
              <a:rPr lang="en-US" dirty="0" smtClean="0"/>
              <a:t> 10 million	</a:t>
            </a:r>
            <a:endParaRPr lang="en-GB" dirty="0"/>
          </a:p>
        </p:txBody>
      </p:sp>
      <p:sp>
        <p:nvSpPr>
          <p:cNvPr id="3" name="Title 2"/>
          <p:cNvSpPr>
            <a:spLocks noGrp="1"/>
          </p:cNvSpPr>
          <p:nvPr>
            <p:ph type="title"/>
          </p:nvPr>
        </p:nvSpPr>
        <p:spPr>
          <a:xfrm>
            <a:off x="1524000" y="0"/>
            <a:ext cx="7620000" cy="1143000"/>
          </a:xfrm>
        </p:spPr>
        <p:txBody>
          <a:bodyPr/>
          <a:lstStyle/>
          <a:p>
            <a:r>
              <a:rPr lang="en-US" dirty="0" smtClean="0"/>
              <a:t>S 50B Advance  Payment System</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763000" cy="5029200"/>
          </a:xfrm>
        </p:spPr>
        <p:txBody>
          <a:bodyPr/>
          <a:lstStyle/>
          <a:p>
            <a:pPr marL="1028700" lvl="1" indent="-571500" algn="just">
              <a:buAutoNum type="romanLcParenBoth" startAt="4"/>
            </a:pPr>
            <a:r>
              <a:rPr lang="en-US" sz="2600" dirty="0" smtClean="0"/>
              <a:t>APS threshold is increased from turnover of </a:t>
            </a:r>
            <a:r>
              <a:rPr lang="en-US" sz="2600" dirty="0" err="1" smtClean="0"/>
              <a:t>Rs</a:t>
            </a:r>
            <a:r>
              <a:rPr lang="en-US" sz="2600" dirty="0" smtClean="0"/>
              <a:t> 4 million to </a:t>
            </a:r>
            <a:r>
              <a:rPr lang="en-US" sz="2600" dirty="0" err="1" smtClean="0"/>
              <a:t>Rs</a:t>
            </a:r>
            <a:r>
              <a:rPr lang="en-US" sz="2600" dirty="0" smtClean="0"/>
              <a:t> 10 million</a:t>
            </a:r>
          </a:p>
          <a:p>
            <a:pPr marL="1028700" lvl="1" indent="-571500" algn="just">
              <a:buAutoNum type="romanLcParenBoth" startAt="4"/>
            </a:pPr>
            <a:r>
              <a:rPr lang="en-US" sz="2600" dirty="0" smtClean="0"/>
              <a:t>Where a company’s accounting period ends in the month of June </a:t>
            </a:r>
            <a:r>
              <a:rPr lang="en-US" sz="2600" u="sng" dirty="0" smtClean="0"/>
              <a:t>and is required to file an APS statement in respect of the third quarter</a:t>
            </a:r>
            <a:r>
              <a:rPr lang="en-US" sz="2600" dirty="0" smtClean="0"/>
              <a:t>	, it may opt to file an APS Statement for 4</a:t>
            </a:r>
            <a:r>
              <a:rPr lang="en-US" sz="2600" baseline="30000" dirty="0" smtClean="0"/>
              <a:t>th</a:t>
            </a:r>
            <a:r>
              <a:rPr lang="en-US" sz="2600" dirty="0" smtClean="0"/>
              <a:t> quarter</a:t>
            </a:r>
          </a:p>
          <a:p>
            <a:pPr marL="1028700" lvl="1" indent="-571500" algn="just">
              <a:buAutoNum type="romanLcParenBoth" startAt="4"/>
            </a:pPr>
            <a:r>
              <a:rPr lang="en-US" sz="2600" dirty="0" smtClean="0"/>
              <a:t>Due date for submission of 4</a:t>
            </a:r>
            <a:r>
              <a:rPr lang="en-US" sz="2600" baseline="30000" dirty="0" smtClean="0"/>
              <a:t>th</a:t>
            </a:r>
            <a:r>
              <a:rPr lang="en-US" sz="2600" dirty="0" smtClean="0"/>
              <a:t> APS quarter and payment of tax is 30</a:t>
            </a:r>
            <a:r>
              <a:rPr lang="en-US" sz="2600" baseline="30000" dirty="0" smtClean="0"/>
              <a:t>th</a:t>
            </a:r>
            <a:r>
              <a:rPr lang="en-US" sz="2600" dirty="0" smtClean="0"/>
              <a:t> September</a:t>
            </a:r>
          </a:p>
          <a:p>
            <a:pPr marL="1028700" lvl="1" indent="-571500" algn="just">
              <a:buAutoNum type="romanLcParenBoth" startAt="4"/>
            </a:pPr>
            <a:r>
              <a:rPr lang="en-US" sz="2600" dirty="0"/>
              <a:t> </a:t>
            </a:r>
            <a:r>
              <a:rPr lang="en-US" sz="2600" dirty="0" smtClean="0"/>
              <a:t>where a company submits an APS Statement for its 4</a:t>
            </a:r>
            <a:r>
              <a:rPr lang="en-US" sz="2600" baseline="30000" dirty="0" smtClean="0"/>
              <a:t>th</a:t>
            </a:r>
            <a:r>
              <a:rPr lang="en-US" sz="2600" dirty="0" smtClean="0"/>
              <a:t> quarter, the due date for submission of APS for the 1</a:t>
            </a:r>
            <a:r>
              <a:rPr lang="en-US" sz="2600" baseline="30000" dirty="0" smtClean="0"/>
              <a:t>st</a:t>
            </a:r>
            <a:r>
              <a:rPr lang="en-US" sz="2600" dirty="0" smtClean="0"/>
              <a:t> quarter of the succeeding year is 31th January after the end of that quarter</a:t>
            </a:r>
            <a:endParaRPr lang="en-GB" sz="2600" dirty="0"/>
          </a:p>
        </p:txBody>
      </p:sp>
      <p:sp>
        <p:nvSpPr>
          <p:cNvPr id="3" name="Title 2"/>
          <p:cNvSpPr>
            <a:spLocks noGrp="1"/>
          </p:cNvSpPr>
          <p:nvPr>
            <p:ph type="title"/>
          </p:nvPr>
        </p:nvSpPr>
        <p:spPr>
          <a:xfrm>
            <a:off x="1524000" y="0"/>
            <a:ext cx="7620000" cy="1143000"/>
          </a:xfrm>
        </p:spPr>
        <p:txBody>
          <a:bodyPr/>
          <a:lstStyle/>
          <a:p>
            <a:r>
              <a:rPr lang="en-US" dirty="0" smtClean="0"/>
              <a:t>S 50B Advance  Payment System</a:t>
            </a:r>
            <a:endParaRPr lang="en-GB" dirty="0"/>
          </a:p>
        </p:txBody>
      </p:sp>
    </p:spTree>
    <p:extLst>
      <p:ext uri="{BB962C8B-B14F-4D97-AF65-F5344CB8AC3E}">
        <p14:creationId xmlns:p14="http://schemas.microsoft.com/office/powerpoint/2010/main" val="2554238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AMT abolished with effect from Year of Assessment commencing on 1</a:t>
            </a:r>
            <a:r>
              <a:rPr lang="en-US" baseline="30000" dirty="0" smtClean="0"/>
              <a:t>st</a:t>
            </a:r>
            <a:r>
              <a:rPr lang="en-US" dirty="0" smtClean="0"/>
              <a:t> July 2015. </a:t>
            </a:r>
            <a:endParaRPr lang="en-US" dirty="0"/>
          </a:p>
        </p:txBody>
      </p:sp>
      <p:sp>
        <p:nvSpPr>
          <p:cNvPr id="3" name="Title 2"/>
          <p:cNvSpPr>
            <a:spLocks noGrp="1"/>
          </p:cNvSpPr>
          <p:nvPr>
            <p:ph type="title"/>
          </p:nvPr>
        </p:nvSpPr>
        <p:spPr>
          <a:xfrm>
            <a:off x="1447800" y="0"/>
            <a:ext cx="7696200" cy="1143000"/>
          </a:xfrm>
        </p:spPr>
        <p:txBody>
          <a:bodyPr/>
          <a:lstStyle/>
          <a:p>
            <a:r>
              <a:rPr lang="en-US" dirty="0" smtClean="0"/>
              <a:t>S 44 A - Alternative Minimum Tax</a:t>
            </a:r>
            <a:endParaRPr lang="en-US" dirty="0"/>
          </a:p>
        </p:txBody>
      </p:sp>
    </p:spTree>
    <p:extLst>
      <p:ext uri="{BB962C8B-B14F-4D97-AF65-F5344CB8AC3E}">
        <p14:creationId xmlns:p14="http://schemas.microsoft.com/office/powerpoint/2010/main" val="1003153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dirty="0" smtClean="0"/>
              <a:t>Banks would continue to pay the Special Levy at the current rate of 3.4% of book profit and 1% of operating income. </a:t>
            </a:r>
          </a:p>
          <a:p>
            <a:r>
              <a:rPr lang="en-US" sz="3600" dirty="0" smtClean="0"/>
              <a:t>Lower rates of 1.7 % and 1% would be applicable as from Year of </a:t>
            </a:r>
            <a:r>
              <a:rPr lang="en-US" sz="3600" dirty="0" err="1" smtClean="0"/>
              <a:t>Asst</a:t>
            </a:r>
            <a:r>
              <a:rPr lang="en-US" sz="3600" dirty="0" smtClean="0"/>
              <a:t> </a:t>
            </a:r>
            <a:r>
              <a:rPr lang="en-US" sz="3600" dirty="0"/>
              <a:t>commencing 1 July </a:t>
            </a:r>
            <a:r>
              <a:rPr lang="en-US" sz="3600" dirty="0" smtClean="0"/>
              <a:t>2018 instead of </a:t>
            </a:r>
            <a:r>
              <a:rPr lang="en-US" sz="3600" dirty="0"/>
              <a:t>1 </a:t>
            </a:r>
            <a:r>
              <a:rPr lang="en-US" sz="3600" dirty="0" smtClean="0"/>
              <a:t>Jan 2016.</a:t>
            </a:r>
          </a:p>
          <a:p>
            <a:endParaRPr lang="en-US" sz="3600" dirty="0"/>
          </a:p>
        </p:txBody>
      </p:sp>
      <p:sp>
        <p:nvSpPr>
          <p:cNvPr id="3" name="Title 2"/>
          <p:cNvSpPr>
            <a:spLocks noGrp="1"/>
          </p:cNvSpPr>
          <p:nvPr>
            <p:ph type="title"/>
          </p:nvPr>
        </p:nvSpPr>
        <p:spPr>
          <a:xfrm>
            <a:off x="1447800" y="0"/>
            <a:ext cx="7696200" cy="1143000"/>
          </a:xfrm>
        </p:spPr>
        <p:txBody>
          <a:bodyPr/>
          <a:lstStyle/>
          <a:p>
            <a:r>
              <a:rPr lang="en-US" dirty="0" smtClean="0"/>
              <a:t>S 50 H Special levy on banks</a:t>
            </a:r>
            <a:endParaRPr lang="en-US" dirty="0"/>
          </a:p>
        </p:txBody>
      </p:sp>
    </p:spTree>
    <p:extLst>
      <p:ext uri="{BB962C8B-B14F-4D97-AF65-F5344CB8AC3E}">
        <p14:creationId xmlns:p14="http://schemas.microsoft.com/office/powerpoint/2010/main" val="3017774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solidarity levy at the current rate of 5% of book profit and 1.5 % of turnover shall continue to be applicable for Years of Assessment commencing 1 Jan 2015, 1 July 2015 to 1 July 2017.</a:t>
            </a:r>
          </a:p>
          <a:p>
            <a:r>
              <a:rPr lang="en-US" dirty="0" smtClean="0"/>
              <a:t>The last applicable Year was - YOA commencing 1 Jan 2014. Applicability has been extended by 3 years to now end as from YOA commencing 1 July 2018.</a:t>
            </a:r>
            <a:endParaRPr lang="en-GB" dirty="0"/>
          </a:p>
        </p:txBody>
      </p:sp>
      <p:sp>
        <p:nvSpPr>
          <p:cNvPr id="3" name="Title 2"/>
          <p:cNvSpPr>
            <a:spLocks noGrp="1"/>
          </p:cNvSpPr>
          <p:nvPr>
            <p:ph type="title"/>
          </p:nvPr>
        </p:nvSpPr>
        <p:spPr>
          <a:xfrm>
            <a:off x="1371600" y="0"/>
            <a:ext cx="7772400" cy="1143000"/>
          </a:xfrm>
        </p:spPr>
        <p:txBody>
          <a:bodyPr/>
          <a:lstStyle/>
          <a:p>
            <a:r>
              <a:rPr lang="en-US" dirty="0" smtClean="0"/>
              <a:t>S 50I - Solidarity levy on telephony service providers</a:t>
            </a:r>
            <a:endParaRPr lang="en-GB" dirty="0"/>
          </a:p>
        </p:txBody>
      </p:sp>
    </p:spTree>
    <p:extLst>
      <p:ext uri="{BB962C8B-B14F-4D97-AF65-F5344CB8AC3E}">
        <p14:creationId xmlns:p14="http://schemas.microsoft.com/office/powerpoint/2010/main" val="2119659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763000" cy="4572000"/>
          </a:xfrm>
        </p:spPr>
        <p:txBody>
          <a:bodyPr/>
          <a:lstStyle/>
          <a:p>
            <a:r>
              <a:rPr lang="en-US" dirty="0" smtClean="0"/>
              <a:t>Every company shall set up a CSR Fund equivalent to 2% of its chargeable income  of the preceding year to implement a CSR </a:t>
            </a:r>
            <a:r>
              <a:rPr lang="en-US" dirty="0" err="1" smtClean="0"/>
              <a:t>programme</a:t>
            </a:r>
            <a:r>
              <a:rPr lang="en-US" dirty="0" smtClean="0"/>
              <a:t> in accordance with its own CSR Framework.</a:t>
            </a:r>
          </a:p>
          <a:p>
            <a:r>
              <a:rPr lang="en-US" dirty="0"/>
              <a:t>Approval of CSR Committee no more </a:t>
            </a:r>
            <a:r>
              <a:rPr lang="en-US" dirty="0" smtClean="0"/>
              <a:t>required.</a:t>
            </a:r>
            <a:endParaRPr lang="en-US" dirty="0"/>
          </a:p>
          <a:p>
            <a:pPr marL="0" indent="0">
              <a:buNone/>
            </a:pPr>
            <a:endParaRPr lang="en-US" dirty="0" smtClean="0"/>
          </a:p>
          <a:p>
            <a:endParaRPr lang="en-US" dirty="0"/>
          </a:p>
        </p:txBody>
      </p:sp>
      <p:sp>
        <p:nvSpPr>
          <p:cNvPr id="3" name="Title 2"/>
          <p:cNvSpPr>
            <a:spLocks noGrp="1"/>
          </p:cNvSpPr>
          <p:nvPr>
            <p:ph type="title"/>
          </p:nvPr>
        </p:nvSpPr>
        <p:spPr>
          <a:xfrm>
            <a:off x="1524000" y="0"/>
            <a:ext cx="7620000" cy="1143000"/>
          </a:xfrm>
        </p:spPr>
        <p:txBody>
          <a:bodyPr/>
          <a:lstStyle/>
          <a:p>
            <a:r>
              <a:rPr lang="en-US" dirty="0" smtClean="0"/>
              <a:t>S 50 L - CSR Fund</a:t>
            </a:r>
            <a:endParaRPr lang="en-US" dirty="0"/>
          </a:p>
        </p:txBody>
      </p:sp>
    </p:spTree>
    <p:extLst>
      <p:ext uri="{BB962C8B-B14F-4D97-AF65-F5344CB8AC3E}">
        <p14:creationId xmlns:p14="http://schemas.microsoft.com/office/powerpoint/2010/main" val="1602396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GB" dirty="0"/>
          </a:p>
        </p:txBody>
      </p:sp>
      <p:sp>
        <p:nvSpPr>
          <p:cNvPr id="4" name="Title 3"/>
          <p:cNvSpPr>
            <a:spLocks noGrp="1"/>
          </p:cNvSpPr>
          <p:nvPr>
            <p:ph type="ctrTitle"/>
          </p:nvPr>
        </p:nvSpPr>
        <p:spPr>
          <a:xfrm>
            <a:off x="152400" y="2971800"/>
            <a:ext cx="8763000" cy="1143000"/>
          </a:xfrm>
        </p:spPr>
        <p:txBody>
          <a:bodyPr/>
          <a:lstStyle/>
          <a:p>
            <a:r>
              <a:rPr lang="en-US" dirty="0" smtClean="0"/>
              <a:t>Individual Income tax</a:t>
            </a:r>
            <a:endParaRPr lang="en-GB"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CSR </a:t>
            </a:r>
            <a:r>
              <a:rPr lang="en-US" dirty="0" err="1"/>
              <a:t>programme</a:t>
            </a:r>
            <a:endParaRPr lang="en-US" dirty="0"/>
          </a:p>
          <a:p>
            <a:pPr lvl="1"/>
            <a:r>
              <a:rPr lang="en-US" dirty="0"/>
              <a:t>a </a:t>
            </a:r>
            <a:r>
              <a:rPr lang="en-US" dirty="0" err="1"/>
              <a:t>programme</a:t>
            </a:r>
            <a:r>
              <a:rPr lang="en-US" dirty="0"/>
              <a:t> </a:t>
            </a:r>
            <a:r>
              <a:rPr lang="en-US" dirty="0" smtClean="0"/>
              <a:t>having as </a:t>
            </a:r>
            <a:r>
              <a:rPr lang="en-US" dirty="0"/>
              <a:t>its main objects the alleviation of poverty, the relief of sickness or disability, the advancement of education of vulnerable persons, </a:t>
            </a:r>
          </a:p>
          <a:p>
            <a:r>
              <a:rPr lang="en-US" dirty="0" smtClean="0"/>
              <a:t>Details </a:t>
            </a:r>
            <a:r>
              <a:rPr lang="en-US" dirty="0"/>
              <a:t>of CSR projects implemented to be given in annex to tax return</a:t>
            </a:r>
          </a:p>
          <a:p>
            <a:endParaRPr lang="en-US" dirty="0"/>
          </a:p>
        </p:txBody>
      </p:sp>
      <p:sp>
        <p:nvSpPr>
          <p:cNvPr id="3" name="Title 2"/>
          <p:cNvSpPr>
            <a:spLocks noGrp="1"/>
          </p:cNvSpPr>
          <p:nvPr>
            <p:ph type="title"/>
          </p:nvPr>
        </p:nvSpPr>
        <p:spPr>
          <a:xfrm>
            <a:off x="1447800" y="0"/>
            <a:ext cx="7696200" cy="1143000"/>
          </a:xfrm>
        </p:spPr>
        <p:txBody>
          <a:bodyPr/>
          <a:lstStyle/>
          <a:p>
            <a:r>
              <a:rPr lang="en-US" dirty="0"/>
              <a:t>CSR </a:t>
            </a:r>
            <a:r>
              <a:rPr lang="en-US" dirty="0" smtClean="0"/>
              <a:t>Fund (</a:t>
            </a:r>
            <a:r>
              <a:rPr lang="en-US" dirty="0" err="1" smtClean="0"/>
              <a:t>cont</a:t>
            </a:r>
            <a:r>
              <a:rPr lang="en-US" dirty="0" smtClean="0"/>
              <a:t>)</a:t>
            </a:r>
            <a:endParaRPr lang="en-US" dirty="0"/>
          </a:p>
        </p:txBody>
      </p:sp>
    </p:spTree>
    <p:extLst>
      <p:ext uri="{BB962C8B-B14F-4D97-AF65-F5344CB8AC3E}">
        <p14:creationId xmlns:p14="http://schemas.microsoft.com/office/powerpoint/2010/main" val="3452101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800" dirty="0" smtClean="0"/>
              <a:t>Minister may enter into arrangement with a country for relief from double taxation and for exchange of information in respect of taxes of every kind and description under the arrangement.</a:t>
            </a:r>
          </a:p>
          <a:p>
            <a:r>
              <a:rPr lang="en-GB" sz="2800" dirty="0" smtClean="0"/>
              <a:t>Notwithstanding the secrecy provision the MRA may disclosed information to a person authorised by Government.</a:t>
            </a:r>
          </a:p>
          <a:p>
            <a:r>
              <a:rPr lang="en-GB" sz="2800" dirty="0" smtClean="0"/>
              <a:t>MRA may, for implementation of an arrangement, require any person to establish, maintain and document a due diligence procedure.</a:t>
            </a:r>
          </a:p>
          <a:p>
            <a:endParaRPr lang="en-GB" dirty="0"/>
          </a:p>
        </p:txBody>
      </p:sp>
      <p:sp>
        <p:nvSpPr>
          <p:cNvPr id="3" name="Title 2"/>
          <p:cNvSpPr>
            <a:spLocks noGrp="1"/>
          </p:cNvSpPr>
          <p:nvPr>
            <p:ph type="title"/>
          </p:nvPr>
        </p:nvSpPr>
        <p:spPr>
          <a:xfrm>
            <a:off x="1371600" y="0"/>
            <a:ext cx="7772400" cy="1143000"/>
          </a:xfrm>
        </p:spPr>
        <p:txBody>
          <a:bodyPr/>
          <a:lstStyle/>
          <a:p>
            <a:r>
              <a:rPr lang="en-US" dirty="0" smtClean="0"/>
              <a:t> </a:t>
            </a:r>
            <a:r>
              <a:rPr lang="en-US" sz="2800" b="1" dirty="0" smtClean="0"/>
              <a:t>S 76 - Arrangement for relief from  double taxation and exchange of information</a:t>
            </a:r>
            <a:endParaRPr lang="en-GB" sz="2800" b="1" dirty="0"/>
          </a:p>
        </p:txBody>
      </p:sp>
    </p:spTree>
    <p:extLst>
      <p:ext uri="{BB962C8B-B14F-4D97-AF65-F5344CB8AC3E}">
        <p14:creationId xmlns:p14="http://schemas.microsoft.com/office/powerpoint/2010/main" val="1504363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S93(4A) deleted . </a:t>
            </a:r>
          </a:p>
          <a:p>
            <a:r>
              <a:rPr lang="en-US" dirty="0" smtClean="0"/>
              <a:t>Employers who are charged penalties for late submission of ROE may now lodge an objection if they are dissatisfied. Representation directly to ARC abolished.   </a:t>
            </a:r>
            <a:endParaRPr lang="en-GB" dirty="0"/>
          </a:p>
        </p:txBody>
      </p:sp>
      <p:sp>
        <p:nvSpPr>
          <p:cNvPr id="3" name="Title 2"/>
          <p:cNvSpPr>
            <a:spLocks noGrp="1"/>
          </p:cNvSpPr>
          <p:nvPr>
            <p:ph type="title"/>
          </p:nvPr>
        </p:nvSpPr>
        <p:spPr>
          <a:xfrm>
            <a:off x="1524000" y="0"/>
            <a:ext cx="7620000" cy="1143000"/>
          </a:xfrm>
        </p:spPr>
        <p:txBody>
          <a:bodyPr/>
          <a:lstStyle/>
          <a:p>
            <a:r>
              <a:rPr lang="en-US" dirty="0" smtClean="0"/>
              <a:t>Penalty for late submission of ROE by employer</a:t>
            </a:r>
            <a:endParaRPr lang="en-GB" dirty="0"/>
          </a:p>
        </p:txBody>
      </p:sp>
    </p:spTree>
    <p:extLst>
      <p:ext uri="{BB962C8B-B14F-4D97-AF65-F5344CB8AC3E}">
        <p14:creationId xmlns:p14="http://schemas.microsoft.com/office/powerpoint/2010/main" val="1761039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Definition of payer amended so that it does not include a company which has an annual turnover not exceeding </a:t>
            </a:r>
            <a:r>
              <a:rPr lang="en-US" dirty="0" err="1" smtClean="0"/>
              <a:t>Rs</a:t>
            </a:r>
            <a:r>
              <a:rPr lang="en-US" dirty="0" smtClean="0"/>
              <a:t> 6 million.</a:t>
            </a:r>
            <a:endParaRPr lang="en-GB" dirty="0"/>
          </a:p>
        </p:txBody>
      </p:sp>
      <p:sp>
        <p:nvSpPr>
          <p:cNvPr id="3" name="Title 2"/>
          <p:cNvSpPr>
            <a:spLocks noGrp="1"/>
          </p:cNvSpPr>
          <p:nvPr>
            <p:ph type="title"/>
          </p:nvPr>
        </p:nvSpPr>
        <p:spPr>
          <a:xfrm>
            <a:off x="1524000" y="0"/>
            <a:ext cx="7620000" cy="1143000"/>
          </a:xfrm>
        </p:spPr>
        <p:txBody>
          <a:bodyPr/>
          <a:lstStyle/>
          <a:p>
            <a:r>
              <a:rPr lang="en-US" dirty="0" smtClean="0"/>
              <a:t>TDS</a:t>
            </a:r>
            <a:endParaRPr lang="en-GB" dirty="0"/>
          </a:p>
        </p:txBody>
      </p:sp>
    </p:spTree>
    <p:extLst>
      <p:ext uri="{BB962C8B-B14F-4D97-AF65-F5344CB8AC3E}">
        <p14:creationId xmlns:p14="http://schemas.microsoft.com/office/powerpoint/2010/main" val="29096304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610600" cy="5029200"/>
          </a:xfrm>
        </p:spPr>
        <p:txBody>
          <a:bodyPr/>
          <a:lstStyle/>
          <a:p>
            <a:r>
              <a:rPr lang="en-US" sz="3000" dirty="0" smtClean="0"/>
              <a:t>Where a company’s accounting period ends in month of June and it has submitted an </a:t>
            </a:r>
            <a:r>
              <a:rPr lang="en-US" sz="3000" u="sng" dirty="0" smtClean="0"/>
              <a:t>APS Statement for 4</a:t>
            </a:r>
            <a:r>
              <a:rPr lang="en-US" sz="3000" u="sng" baseline="30000" dirty="0" smtClean="0"/>
              <a:t>th</a:t>
            </a:r>
            <a:r>
              <a:rPr lang="en-US" sz="3000" u="sng" dirty="0" smtClean="0"/>
              <a:t> quarter</a:t>
            </a:r>
            <a:r>
              <a:rPr lang="en-US" sz="3000" dirty="0" smtClean="0"/>
              <a:t>, the due date for its </a:t>
            </a:r>
            <a:r>
              <a:rPr lang="en-US" sz="3000" u="sng" dirty="0" smtClean="0"/>
              <a:t>annual return is 31 January</a:t>
            </a:r>
            <a:r>
              <a:rPr lang="en-US" sz="3000" dirty="0" smtClean="0"/>
              <a:t> following the accounting period.</a:t>
            </a:r>
          </a:p>
          <a:p>
            <a:r>
              <a:rPr lang="en-US" sz="3000" dirty="0"/>
              <a:t>Where a company’s accounting period ends in month of </a:t>
            </a:r>
            <a:r>
              <a:rPr lang="en-US" sz="3000" dirty="0" smtClean="0"/>
              <a:t>December, the due date for submission of return and payment of tax is 2 days, excluding Saturdays and public holidays, before end of June.</a:t>
            </a:r>
          </a:p>
          <a:p>
            <a:endParaRPr lang="en-US" dirty="0" smtClean="0"/>
          </a:p>
          <a:p>
            <a:endParaRPr lang="en-US" dirty="0"/>
          </a:p>
        </p:txBody>
      </p:sp>
      <p:sp>
        <p:nvSpPr>
          <p:cNvPr id="3" name="Title 2"/>
          <p:cNvSpPr>
            <a:spLocks noGrp="1"/>
          </p:cNvSpPr>
          <p:nvPr>
            <p:ph type="title"/>
          </p:nvPr>
        </p:nvSpPr>
        <p:spPr>
          <a:xfrm>
            <a:off x="1447800" y="0"/>
            <a:ext cx="7696200" cy="1143000"/>
          </a:xfrm>
        </p:spPr>
        <p:txBody>
          <a:bodyPr/>
          <a:lstStyle/>
          <a:p>
            <a:r>
              <a:rPr lang="en-US" sz="3200" dirty="0" smtClean="0"/>
              <a:t>S 116 Return of income by companies</a:t>
            </a:r>
            <a:endParaRPr lang="en-US" sz="3200" dirty="0"/>
          </a:p>
        </p:txBody>
      </p:sp>
    </p:spTree>
    <p:extLst>
      <p:ext uri="{BB962C8B-B14F-4D97-AF65-F5344CB8AC3E}">
        <p14:creationId xmlns:p14="http://schemas.microsoft.com/office/powerpoint/2010/main" val="18320415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person who has an approved return date falling between 1 Jan to 29 June, a return submitted by him under S116 shall be considered to be in respect of the income year ending on 30 June following that return date. </a:t>
            </a:r>
            <a:r>
              <a:rPr lang="en-US" dirty="0" err="1" smtClean="0"/>
              <a:t>E.g</a:t>
            </a:r>
            <a:r>
              <a:rPr lang="en-US" dirty="0" smtClean="0"/>
              <a:t> Acct year ending 31 March 2015 – deemed to be for income year ended on 30.6.15 –</a:t>
            </a:r>
            <a:r>
              <a:rPr lang="en-US" dirty="0" err="1" smtClean="0"/>
              <a:t>Asst</a:t>
            </a:r>
            <a:r>
              <a:rPr lang="en-US" dirty="0" smtClean="0"/>
              <a:t> Year 2015-2016</a:t>
            </a:r>
            <a:endParaRPr lang="en-GB" dirty="0"/>
          </a:p>
        </p:txBody>
      </p:sp>
      <p:sp>
        <p:nvSpPr>
          <p:cNvPr id="3" name="Title 2"/>
          <p:cNvSpPr>
            <a:spLocks noGrp="1"/>
          </p:cNvSpPr>
          <p:nvPr>
            <p:ph type="title"/>
          </p:nvPr>
        </p:nvSpPr>
        <p:spPr>
          <a:xfrm>
            <a:off x="1524000" y="0"/>
            <a:ext cx="7620000" cy="1143000"/>
          </a:xfrm>
        </p:spPr>
        <p:txBody>
          <a:bodyPr/>
          <a:lstStyle/>
          <a:p>
            <a:r>
              <a:rPr lang="en-US" dirty="0" smtClean="0"/>
              <a:t>118A Return of income in respect of approved return date</a:t>
            </a:r>
            <a:endParaRPr lang="en-GB" dirty="0"/>
          </a:p>
        </p:txBody>
      </p:sp>
    </p:spTree>
    <p:extLst>
      <p:ext uri="{BB962C8B-B14F-4D97-AF65-F5344CB8AC3E}">
        <p14:creationId xmlns:p14="http://schemas.microsoft.com/office/powerpoint/2010/main" val="15434911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610600" cy="4953000"/>
          </a:xfrm>
        </p:spPr>
        <p:txBody>
          <a:bodyPr/>
          <a:lstStyle/>
          <a:p>
            <a:r>
              <a:rPr lang="en-US" sz="3000" dirty="0" smtClean="0"/>
              <a:t>Where a person is a small enterprise with annual turnover not exceeding </a:t>
            </a:r>
            <a:r>
              <a:rPr lang="en-US" sz="3000" dirty="0" err="1" smtClean="0"/>
              <a:t>Rs</a:t>
            </a:r>
            <a:r>
              <a:rPr lang="en-US" sz="3000" dirty="0" smtClean="0"/>
              <a:t> 10 million, the total penalty for late submission of annual return shall not exceed </a:t>
            </a:r>
            <a:r>
              <a:rPr lang="en-US" sz="3000" dirty="0" err="1" smtClean="0"/>
              <a:t>Rs</a:t>
            </a:r>
            <a:r>
              <a:rPr lang="en-US" sz="3000" dirty="0" smtClean="0"/>
              <a:t> 5,000 it was </a:t>
            </a:r>
            <a:r>
              <a:rPr lang="en-US" sz="3000" dirty="0" err="1" smtClean="0"/>
              <a:t>Rs</a:t>
            </a:r>
            <a:r>
              <a:rPr lang="en-US" sz="3000" dirty="0" smtClean="0"/>
              <a:t> 20,000 previously.</a:t>
            </a:r>
          </a:p>
          <a:p>
            <a:r>
              <a:rPr lang="en-US" sz="3000" dirty="0" smtClean="0"/>
              <a:t>A company that is required to file its annual return in foreign currency, its shall pay the penalty for late submission converted into the same foreign currency at the exchange rate determined by MRA under  S 7 of Customs </a:t>
            </a:r>
            <a:r>
              <a:rPr lang="en-US" dirty="0" smtClean="0"/>
              <a:t>Act.</a:t>
            </a:r>
            <a:endParaRPr lang="en-US" dirty="0"/>
          </a:p>
        </p:txBody>
      </p:sp>
      <p:sp>
        <p:nvSpPr>
          <p:cNvPr id="3" name="Title 2"/>
          <p:cNvSpPr>
            <a:spLocks noGrp="1"/>
          </p:cNvSpPr>
          <p:nvPr>
            <p:ph type="title"/>
          </p:nvPr>
        </p:nvSpPr>
        <p:spPr>
          <a:xfrm>
            <a:off x="1447800" y="0"/>
            <a:ext cx="7696200" cy="1143000"/>
          </a:xfrm>
        </p:spPr>
        <p:txBody>
          <a:bodyPr/>
          <a:lstStyle/>
          <a:p>
            <a:r>
              <a:rPr lang="en-US" dirty="0" smtClean="0"/>
              <a:t>S 121 Penalty for late submission of returns of income</a:t>
            </a:r>
            <a:endParaRPr lang="en-US" dirty="0"/>
          </a:p>
        </p:txBody>
      </p:sp>
    </p:spTree>
    <p:extLst>
      <p:ext uri="{BB962C8B-B14F-4D97-AF65-F5344CB8AC3E}">
        <p14:creationId xmlns:p14="http://schemas.microsoft.com/office/powerpoint/2010/main" val="46197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Where </a:t>
            </a:r>
            <a:r>
              <a:rPr lang="en-US" dirty="0" smtClean="0"/>
              <a:t>the taxpayer is </a:t>
            </a:r>
            <a:r>
              <a:rPr lang="en-US" dirty="0"/>
              <a:t>a small enterprise with annual turnover not exceeding </a:t>
            </a:r>
            <a:r>
              <a:rPr lang="en-US" dirty="0" err="1"/>
              <a:t>Rs</a:t>
            </a:r>
            <a:r>
              <a:rPr lang="en-US" dirty="0"/>
              <a:t> 10 million, the </a:t>
            </a:r>
            <a:r>
              <a:rPr lang="en-US" dirty="0" smtClean="0"/>
              <a:t>penalty </a:t>
            </a:r>
            <a:r>
              <a:rPr lang="en-US" dirty="0"/>
              <a:t>for late </a:t>
            </a:r>
            <a:r>
              <a:rPr lang="en-US" dirty="0" smtClean="0"/>
              <a:t>payment of tax shall be 2% instead 5%.</a:t>
            </a:r>
          </a:p>
          <a:p>
            <a:pPr marL="0" indent="0">
              <a:buNone/>
            </a:pPr>
            <a:endParaRPr lang="en-US" dirty="0"/>
          </a:p>
          <a:p>
            <a:endParaRPr lang="en-US" dirty="0"/>
          </a:p>
        </p:txBody>
      </p:sp>
      <p:sp>
        <p:nvSpPr>
          <p:cNvPr id="3" name="Title 2"/>
          <p:cNvSpPr>
            <a:spLocks noGrp="1"/>
          </p:cNvSpPr>
          <p:nvPr>
            <p:ph type="title"/>
          </p:nvPr>
        </p:nvSpPr>
        <p:spPr>
          <a:xfrm>
            <a:off x="1524000" y="0"/>
            <a:ext cx="7620000" cy="1143000"/>
          </a:xfrm>
        </p:spPr>
        <p:txBody>
          <a:bodyPr/>
          <a:lstStyle/>
          <a:p>
            <a:r>
              <a:rPr lang="en-US" sz="3200" dirty="0" smtClean="0"/>
              <a:t>S 122 Penalty for late payment of tax</a:t>
            </a:r>
            <a:endParaRPr lang="en-US" sz="3200" dirty="0"/>
          </a:p>
        </p:txBody>
      </p:sp>
    </p:spTree>
    <p:extLst>
      <p:ext uri="{BB962C8B-B14F-4D97-AF65-F5344CB8AC3E}">
        <p14:creationId xmlns:p14="http://schemas.microsoft.com/office/powerpoint/2010/main" val="10971066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610600" cy="4953000"/>
          </a:xfrm>
        </p:spPr>
        <p:txBody>
          <a:bodyPr/>
          <a:lstStyle/>
          <a:p>
            <a:r>
              <a:rPr lang="en-US" dirty="0" smtClean="0"/>
              <a:t>Any person who fails to pay tax under S 100 (PAYE), S 111F(TDS), or S129A (Assessment on employer/payer) shall be liable to pay in addition to tax and penalty, interest at rate of 1% per month.</a:t>
            </a:r>
          </a:p>
          <a:p>
            <a:r>
              <a:rPr lang="en-US" dirty="0"/>
              <a:t>Any person who fails to pay tax under </a:t>
            </a:r>
            <a:r>
              <a:rPr lang="en-US" dirty="0" smtClean="0"/>
              <a:t>section 50F, 106, 112, 116, 119, 129 or 131 shall in addition to the tax and penalty be liable to interest at the rate of 0.5% per month.</a:t>
            </a:r>
          </a:p>
          <a:p>
            <a:endParaRPr lang="en-US" dirty="0" smtClean="0"/>
          </a:p>
          <a:p>
            <a:endParaRPr lang="en-US" dirty="0" smtClean="0"/>
          </a:p>
          <a:p>
            <a:endParaRPr lang="en-US" dirty="0"/>
          </a:p>
        </p:txBody>
      </p:sp>
      <p:sp>
        <p:nvSpPr>
          <p:cNvPr id="3" name="Title 2"/>
          <p:cNvSpPr>
            <a:spLocks noGrp="1"/>
          </p:cNvSpPr>
          <p:nvPr>
            <p:ph type="title"/>
          </p:nvPr>
        </p:nvSpPr>
        <p:spPr>
          <a:xfrm>
            <a:off x="1447800" y="0"/>
            <a:ext cx="7696200" cy="1143000"/>
          </a:xfrm>
        </p:spPr>
        <p:txBody>
          <a:bodyPr/>
          <a:lstStyle/>
          <a:p>
            <a:r>
              <a:rPr lang="en-US" dirty="0" smtClean="0"/>
              <a:t>S 122D Interest on unpaid tax</a:t>
            </a:r>
            <a:endParaRPr lang="en-US" dirty="0"/>
          </a:p>
        </p:txBody>
      </p:sp>
    </p:spTree>
    <p:extLst>
      <p:ext uri="{BB962C8B-B14F-4D97-AF65-F5344CB8AC3E}">
        <p14:creationId xmlns:p14="http://schemas.microsoft.com/office/powerpoint/2010/main" val="17954114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small enterprise may apply to MRA for his net income from business to be determined on cash basis instead of accrual basis. </a:t>
            </a:r>
          </a:p>
          <a:p>
            <a:r>
              <a:rPr lang="en-US" dirty="0" smtClean="0"/>
              <a:t>cash basis to be applied as from the date approved by MRA and on such conditions as may be prescribed. </a:t>
            </a:r>
          </a:p>
          <a:p>
            <a:r>
              <a:rPr lang="en-US" dirty="0" smtClean="0"/>
              <a:t>‘small enterprise’ means a person whose </a:t>
            </a:r>
            <a:r>
              <a:rPr lang="en-US" dirty="0"/>
              <a:t>turnover is below </a:t>
            </a:r>
            <a:r>
              <a:rPr lang="en-US" dirty="0" err="1"/>
              <a:t>Rs</a:t>
            </a:r>
            <a:r>
              <a:rPr lang="en-US" dirty="0"/>
              <a:t> 10 million </a:t>
            </a:r>
            <a:r>
              <a:rPr lang="en-US" dirty="0" smtClean="0"/>
              <a:t>but excludes a GBL1 and non-resident </a:t>
            </a:r>
            <a:r>
              <a:rPr lang="en-US" dirty="0" err="1" smtClean="0"/>
              <a:t>societe</a:t>
            </a:r>
            <a:r>
              <a:rPr lang="en-US" dirty="0" smtClean="0"/>
              <a:t>.</a:t>
            </a:r>
            <a:endParaRPr lang="en-GB" dirty="0"/>
          </a:p>
        </p:txBody>
      </p:sp>
      <p:sp>
        <p:nvSpPr>
          <p:cNvPr id="3" name="Title 2"/>
          <p:cNvSpPr>
            <a:spLocks noGrp="1"/>
          </p:cNvSpPr>
          <p:nvPr>
            <p:ph type="title"/>
          </p:nvPr>
        </p:nvSpPr>
        <p:spPr>
          <a:xfrm>
            <a:off x="1600200" y="0"/>
            <a:ext cx="7543800" cy="1143000"/>
          </a:xfrm>
        </p:spPr>
        <p:txBody>
          <a:bodyPr/>
          <a:lstStyle/>
          <a:p>
            <a:r>
              <a:rPr lang="en-US" dirty="0" smtClean="0"/>
              <a:t>Cash accounting</a:t>
            </a:r>
            <a:endParaRPr lang="en-GB" dirty="0"/>
          </a:p>
        </p:txBody>
      </p:sp>
    </p:spTree>
    <p:extLst>
      <p:ext uri="{BB962C8B-B14F-4D97-AF65-F5344CB8AC3E}">
        <p14:creationId xmlns:p14="http://schemas.microsoft.com/office/powerpoint/2010/main" val="369690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763000" cy="4572000"/>
          </a:xfrm>
        </p:spPr>
        <p:txBody>
          <a:bodyPr/>
          <a:lstStyle/>
          <a:p>
            <a:r>
              <a:rPr lang="en-US" dirty="0" smtClean="0"/>
              <a:t>S 2 - Year means a period of 12 months commencing on 1July.</a:t>
            </a:r>
          </a:p>
          <a:p>
            <a:r>
              <a:rPr lang="en-US" dirty="0" smtClean="0"/>
              <a:t>The change does not affect companies which will continue to submit their annual return 6 months after accounting year end.</a:t>
            </a:r>
          </a:p>
          <a:p>
            <a:r>
              <a:rPr lang="en-US" dirty="0" smtClean="0"/>
              <a:t>For individual income tax - transitional measures provided in S 161A. The 6 months period from1 Jan 2015 to 30 June 2015 shall be the basis period for YOA 2015-16</a:t>
            </a:r>
            <a:endParaRPr lang="en-GB" dirty="0"/>
          </a:p>
        </p:txBody>
      </p:sp>
      <p:sp>
        <p:nvSpPr>
          <p:cNvPr id="3" name="Title 2"/>
          <p:cNvSpPr>
            <a:spLocks noGrp="1"/>
          </p:cNvSpPr>
          <p:nvPr>
            <p:ph type="title"/>
          </p:nvPr>
        </p:nvSpPr>
        <p:spPr>
          <a:xfrm>
            <a:off x="1447800" y="0"/>
            <a:ext cx="7696200" cy="1143000"/>
          </a:xfrm>
        </p:spPr>
        <p:txBody>
          <a:bodyPr/>
          <a:lstStyle/>
          <a:p>
            <a:r>
              <a:rPr lang="en-US" dirty="0" smtClean="0"/>
              <a:t>Change in income year end from 31 Dec to 30 June</a:t>
            </a:r>
            <a:endParaRPr lang="en-GB" dirty="0"/>
          </a:p>
        </p:txBody>
      </p:sp>
    </p:spTree>
    <p:extLst>
      <p:ext uri="{BB962C8B-B14F-4D97-AF65-F5344CB8AC3E}">
        <p14:creationId xmlns:p14="http://schemas.microsoft.com/office/powerpoint/2010/main" val="19565644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MRA shall not in relation to the tax liability of a person:</a:t>
            </a:r>
          </a:p>
          <a:p>
            <a:pPr lvl="1"/>
            <a:r>
              <a:rPr lang="en-US" dirty="0" smtClean="0"/>
              <a:t>(a) require any information, statement or return</a:t>
            </a:r>
          </a:p>
          <a:p>
            <a:pPr lvl="1"/>
            <a:r>
              <a:rPr lang="en-US" dirty="0" smtClean="0"/>
              <a:t>(b) make any assessment or claim</a:t>
            </a:r>
          </a:p>
          <a:p>
            <a:pPr marL="457200" lvl="1" indent="0">
              <a:buNone/>
            </a:pPr>
            <a:r>
              <a:rPr lang="en-US" dirty="0" smtClean="0"/>
              <a:t>in respect of 3 years of assessment preceding the current year of assessment.</a:t>
            </a:r>
          </a:p>
          <a:p>
            <a:pPr marL="0" indent="0">
              <a:buNone/>
            </a:pPr>
            <a:r>
              <a:rPr lang="en-US" dirty="0"/>
              <a:t> </a:t>
            </a:r>
            <a:r>
              <a:rPr lang="en-US" dirty="0" smtClean="0"/>
              <a:t>		</a:t>
            </a:r>
            <a:r>
              <a:rPr lang="en-US" dirty="0"/>
              <a:t> </a:t>
            </a:r>
            <a:r>
              <a:rPr lang="en-US" sz="2400" dirty="0" smtClean="0">
                <a:solidFill>
                  <a:srgbClr val="FF0000"/>
                </a:solidFill>
              </a:rPr>
              <a:t>to be effective as from a date to be proclaimed</a:t>
            </a:r>
            <a:endParaRPr lang="en-US" sz="2400" dirty="0"/>
          </a:p>
        </p:txBody>
      </p:sp>
      <p:sp>
        <p:nvSpPr>
          <p:cNvPr id="3" name="Title 2"/>
          <p:cNvSpPr>
            <a:spLocks noGrp="1"/>
          </p:cNvSpPr>
          <p:nvPr>
            <p:ph type="title"/>
          </p:nvPr>
        </p:nvSpPr>
        <p:spPr>
          <a:xfrm>
            <a:off x="1371600" y="0"/>
            <a:ext cx="7772400" cy="1143000"/>
          </a:xfrm>
        </p:spPr>
        <p:txBody>
          <a:bodyPr/>
          <a:lstStyle/>
          <a:p>
            <a:r>
              <a:rPr lang="en-US" dirty="0" smtClean="0"/>
              <a:t>S 123 A  - Act or thing in respect of period before 3 years of </a:t>
            </a:r>
            <a:r>
              <a:rPr lang="en-US" dirty="0" err="1" smtClean="0"/>
              <a:t>Asst</a:t>
            </a:r>
            <a:endParaRPr lang="en-US" dirty="0"/>
          </a:p>
        </p:txBody>
      </p:sp>
    </p:spTree>
    <p:extLst>
      <p:ext uri="{BB962C8B-B14F-4D97-AF65-F5344CB8AC3E}">
        <p14:creationId xmlns:p14="http://schemas.microsoft.com/office/powerpoint/2010/main" val="2667604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839200" cy="5181600"/>
          </a:xfrm>
        </p:spPr>
        <p:txBody>
          <a:bodyPr/>
          <a:lstStyle/>
          <a:p>
            <a:r>
              <a:rPr lang="en-US" dirty="0" smtClean="0"/>
              <a:t>A co having a turnover exceeding </a:t>
            </a:r>
            <a:r>
              <a:rPr lang="en-US" dirty="0" err="1" smtClean="0"/>
              <a:t>Rs</a:t>
            </a:r>
            <a:r>
              <a:rPr lang="en-US" dirty="0" smtClean="0"/>
              <a:t> 100 million has to submit a statement giving details in respect of payments made for the purchase of goods and services </a:t>
            </a:r>
            <a:r>
              <a:rPr lang="en-US" dirty="0"/>
              <a:t>exceeding </a:t>
            </a:r>
            <a:r>
              <a:rPr lang="en-US" dirty="0" err="1"/>
              <a:t>Rs</a:t>
            </a:r>
            <a:r>
              <a:rPr lang="en-US" dirty="0"/>
              <a:t> 100,000</a:t>
            </a:r>
            <a:r>
              <a:rPr lang="en-US" dirty="0" smtClean="0"/>
              <a:t>.</a:t>
            </a:r>
          </a:p>
          <a:p>
            <a:r>
              <a:rPr lang="en-US" dirty="0" smtClean="0"/>
              <a:t>Once a co has obligation it shall continue to file unless otherwise </a:t>
            </a:r>
            <a:r>
              <a:rPr lang="en-US" dirty="0" err="1" smtClean="0"/>
              <a:t>authorised</a:t>
            </a:r>
            <a:r>
              <a:rPr lang="en-US" dirty="0" smtClean="0"/>
              <a:t> by MRA</a:t>
            </a:r>
          </a:p>
          <a:p>
            <a:r>
              <a:rPr lang="en-US" dirty="0" smtClean="0"/>
              <a:t>Monthly penalty of </a:t>
            </a:r>
            <a:r>
              <a:rPr lang="en-US" dirty="0" err="1" smtClean="0"/>
              <a:t>Rs</a:t>
            </a:r>
            <a:r>
              <a:rPr lang="en-US" dirty="0" smtClean="0"/>
              <a:t> 5,000 applies up to max of </a:t>
            </a:r>
            <a:r>
              <a:rPr lang="en-US" dirty="0" err="1" smtClean="0"/>
              <a:t>Rs</a:t>
            </a:r>
            <a:r>
              <a:rPr lang="en-US" dirty="0" smtClean="0"/>
              <a:t> 20,000. May also be prosecuted and be liable to a fine of Rs50,000</a:t>
            </a:r>
            <a:endParaRPr lang="en-GB" dirty="0"/>
          </a:p>
        </p:txBody>
      </p:sp>
      <p:sp>
        <p:nvSpPr>
          <p:cNvPr id="3" name="Title 2"/>
          <p:cNvSpPr>
            <a:spLocks noGrp="1"/>
          </p:cNvSpPr>
          <p:nvPr>
            <p:ph type="title"/>
          </p:nvPr>
        </p:nvSpPr>
        <p:spPr>
          <a:xfrm>
            <a:off x="1524000" y="0"/>
            <a:ext cx="7620000" cy="1143000"/>
          </a:xfrm>
        </p:spPr>
        <p:txBody>
          <a:bodyPr/>
          <a:lstStyle/>
          <a:p>
            <a:r>
              <a:rPr lang="en-US" dirty="0" smtClean="0"/>
              <a:t>S123 B - Return for supply of goods and services</a:t>
            </a:r>
            <a:endParaRPr lang="en-GB" dirty="0"/>
          </a:p>
        </p:txBody>
      </p:sp>
    </p:spTree>
    <p:extLst>
      <p:ext uri="{BB962C8B-B14F-4D97-AF65-F5344CB8AC3E}">
        <p14:creationId xmlns:p14="http://schemas.microsoft.com/office/powerpoint/2010/main" val="17787373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S124(1) – Obligation to furnish information:</a:t>
            </a:r>
          </a:p>
          <a:p>
            <a:pPr lvl="1"/>
            <a:r>
              <a:rPr lang="en-US" dirty="0" smtClean="0"/>
              <a:t> notwithstanding S64 of Banking Act’, every person shall furnish information when required by DG.</a:t>
            </a:r>
          </a:p>
          <a:p>
            <a:r>
              <a:rPr lang="en-US" sz="2800" dirty="0" smtClean="0"/>
              <a:t>S127(1) &amp; (2) – Time limit to furnish information and production of books and records</a:t>
            </a:r>
          </a:p>
          <a:p>
            <a:pPr lvl="1"/>
            <a:r>
              <a:rPr lang="en-US" dirty="0"/>
              <a:t> </a:t>
            </a:r>
            <a:r>
              <a:rPr lang="en-US" dirty="0" smtClean="0"/>
              <a:t>time limit reduced from 4 Years of </a:t>
            </a:r>
            <a:r>
              <a:rPr lang="en-US" dirty="0" err="1" smtClean="0"/>
              <a:t>Asst</a:t>
            </a:r>
            <a:r>
              <a:rPr lang="en-US" dirty="0" smtClean="0"/>
              <a:t>  to 3 years</a:t>
            </a:r>
          </a:p>
          <a:p>
            <a:endParaRPr lang="en-GB" dirty="0"/>
          </a:p>
        </p:txBody>
      </p:sp>
      <p:sp>
        <p:nvSpPr>
          <p:cNvPr id="3" name="Title 2"/>
          <p:cNvSpPr>
            <a:spLocks noGrp="1"/>
          </p:cNvSpPr>
          <p:nvPr>
            <p:ph type="title"/>
          </p:nvPr>
        </p:nvSpPr>
        <p:spPr>
          <a:xfrm>
            <a:off x="1524000" y="0"/>
            <a:ext cx="7620000" cy="1143000"/>
          </a:xfrm>
        </p:spPr>
        <p:txBody>
          <a:bodyPr/>
          <a:lstStyle/>
          <a:p>
            <a:r>
              <a:rPr lang="en-GB" dirty="0" smtClean="0"/>
              <a:t>Request for information</a:t>
            </a:r>
            <a:endParaRPr lang="en-GB" dirty="0"/>
          </a:p>
        </p:txBody>
      </p:sp>
    </p:spTree>
    <p:extLst>
      <p:ext uri="{BB962C8B-B14F-4D97-AF65-F5344CB8AC3E}">
        <p14:creationId xmlns:p14="http://schemas.microsoft.com/office/powerpoint/2010/main" val="40667992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Time </a:t>
            </a:r>
            <a:r>
              <a:rPr lang="en-US" dirty="0"/>
              <a:t>limit to raise </a:t>
            </a:r>
            <a:r>
              <a:rPr lang="en-US" dirty="0" err="1"/>
              <a:t>asst</a:t>
            </a:r>
            <a:r>
              <a:rPr lang="en-US" dirty="0"/>
              <a:t> reduced from 4 years to 3 </a:t>
            </a:r>
            <a:r>
              <a:rPr lang="en-US" dirty="0" smtClean="0"/>
              <a:t>years of </a:t>
            </a:r>
            <a:r>
              <a:rPr lang="en-US" dirty="0" err="1" smtClean="0"/>
              <a:t>Asst</a:t>
            </a:r>
            <a:endParaRPr lang="en-US" dirty="0" smtClean="0"/>
          </a:p>
          <a:p>
            <a:r>
              <a:rPr lang="en-US" dirty="0" smtClean="0"/>
              <a:t>Power </a:t>
            </a:r>
            <a:r>
              <a:rPr lang="en-US" dirty="0" err="1" smtClean="0"/>
              <a:t>authorising</a:t>
            </a:r>
            <a:r>
              <a:rPr lang="en-US" dirty="0" smtClean="0"/>
              <a:t> DG to raise </a:t>
            </a:r>
            <a:r>
              <a:rPr lang="en-US" dirty="0" err="1" smtClean="0"/>
              <a:t>asst</a:t>
            </a:r>
            <a:r>
              <a:rPr lang="en-US" dirty="0" smtClean="0"/>
              <a:t> for time barred years on ground that no return filed under S 112 or S 116 or in case of willful neglect or fraud abolished.</a:t>
            </a:r>
          </a:p>
          <a:p>
            <a:pPr marL="0" indent="0">
              <a:buNone/>
            </a:pPr>
            <a:r>
              <a:rPr lang="en-US" dirty="0"/>
              <a:t>	</a:t>
            </a:r>
            <a:r>
              <a:rPr lang="en-US" dirty="0" smtClean="0"/>
              <a:t>		</a:t>
            </a:r>
            <a:r>
              <a:rPr lang="en-US" sz="2400" dirty="0" smtClean="0">
                <a:solidFill>
                  <a:srgbClr val="FF0000"/>
                </a:solidFill>
              </a:rPr>
              <a:t>( to be effective as from date proclaimed)</a:t>
            </a:r>
            <a:endParaRPr lang="en-US" sz="2400" dirty="0"/>
          </a:p>
          <a:p>
            <a:endParaRPr lang="en-GB" dirty="0"/>
          </a:p>
        </p:txBody>
      </p:sp>
      <p:sp>
        <p:nvSpPr>
          <p:cNvPr id="3" name="Title 2"/>
          <p:cNvSpPr>
            <a:spLocks noGrp="1"/>
          </p:cNvSpPr>
          <p:nvPr>
            <p:ph type="title"/>
          </p:nvPr>
        </p:nvSpPr>
        <p:spPr>
          <a:xfrm>
            <a:off x="1447800" y="0"/>
            <a:ext cx="7696200" cy="1143000"/>
          </a:xfrm>
        </p:spPr>
        <p:txBody>
          <a:bodyPr/>
          <a:lstStyle/>
          <a:p>
            <a:r>
              <a:rPr lang="en-US" dirty="0" smtClean="0"/>
              <a:t>S130 - Time limit to make </a:t>
            </a:r>
            <a:r>
              <a:rPr lang="en-US" dirty="0" err="1" smtClean="0"/>
              <a:t>asst</a:t>
            </a:r>
            <a:endParaRPr lang="en-GB" dirty="0"/>
          </a:p>
        </p:txBody>
      </p:sp>
    </p:spTree>
    <p:extLst>
      <p:ext uri="{BB962C8B-B14F-4D97-AF65-F5344CB8AC3E}">
        <p14:creationId xmlns:p14="http://schemas.microsoft.com/office/powerpoint/2010/main" val="27674523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000" dirty="0" smtClean="0"/>
              <a:t>Subsection (1) is amended so that besides sending a objection on an approved form by registered post the taxpayer may now also send the form electronically through a  computer system approved by MRA.</a:t>
            </a:r>
          </a:p>
          <a:p>
            <a:r>
              <a:rPr lang="en-US" sz="3000" dirty="0" smtClean="0"/>
              <a:t>Subsection 2(b) is amended so that at time of making objection, a person should now pay 10% of amount of income tax claimed instead of 30% previously. </a:t>
            </a:r>
            <a:r>
              <a:rPr lang="en-US" sz="2600" dirty="0" smtClean="0">
                <a:solidFill>
                  <a:srgbClr val="FF0000"/>
                </a:solidFill>
              </a:rPr>
              <a:t>Effective as from 1 July 2015</a:t>
            </a:r>
            <a:endParaRPr lang="en-US" sz="2600" dirty="0" smtClean="0"/>
          </a:p>
          <a:p>
            <a:endParaRPr lang="en-US" dirty="0"/>
          </a:p>
        </p:txBody>
      </p:sp>
      <p:sp>
        <p:nvSpPr>
          <p:cNvPr id="3" name="Title 2"/>
          <p:cNvSpPr>
            <a:spLocks noGrp="1"/>
          </p:cNvSpPr>
          <p:nvPr>
            <p:ph type="title"/>
          </p:nvPr>
        </p:nvSpPr>
        <p:spPr>
          <a:xfrm>
            <a:off x="1371600" y="0"/>
            <a:ext cx="7772400" cy="1143000"/>
          </a:xfrm>
        </p:spPr>
        <p:txBody>
          <a:bodyPr/>
          <a:lstStyle/>
          <a:p>
            <a:r>
              <a:rPr lang="en-US" dirty="0" smtClean="0"/>
              <a:t>S 131A - Objection to Assessment</a:t>
            </a:r>
            <a:endParaRPr lang="en-US" dirty="0"/>
          </a:p>
        </p:txBody>
      </p:sp>
    </p:spTree>
    <p:extLst>
      <p:ext uri="{BB962C8B-B14F-4D97-AF65-F5344CB8AC3E}">
        <p14:creationId xmlns:p14="http://schemas.microsoft.com/office/powerpoint/2010/main" val="1172254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610600" cy="4953000"/>
          </a:xfrm>
        </p:spPr>
        <p:txBody>
          <a:bodyPr/>
          <a:lstStyle/>
          <a:p>
            <a:r>
              <a:rPr lang="en-US" sz="3000" dirty="0"/>
              <a:t>S 131AA </a:t>
            </a:r>
            <a:r>
              <a:rPr lang="en-US" sz="3000" dirty="0" smtClean="0"/>
              <a:t>– New section added– </a:t>
            </a:r>
            <a:r>
              <a:rPr lang="en-US" sz="3000" dirty="0" smtClean="0">
                <a:solidFill>
                  <a:srgbClr val="FF0000"/>
                </a:solidFill>
              </a:rPr>
              <a:t>effective 1.7.15</a:t>
            </a:r>
            <a:endParaRPr lang="en-US" sz="3000" dirty="0" smtClean="0"/>
          </a:p>
          <a:p>
            <a:r>
              <a:rPr lang="en-US" sz="3000" dirty="0" smtClean="0"/>
              <a:t>A person who has been issued a penalty claim under S93(ROE), S111K(TDS Return) or 123B(5) (Return of supply of goods and services), may object to the claim.</a:t>
            </a:r>
          </a:p>
          <a:p>
            <a:r>
              <a:rPr lang="en-US" sz="3000" dirty="0" smtClean="0"/>
              <a:t>The taxpayer should object within 28 days of issue of claim, give grounds of objection and if not already done, submit the ROE/ return within 28 days. In case of non compliance, objection shall lapse</a:t>
            </a:r>
            <a:r>
              <a:rPr lang="en-US" dirty="0" smtClean="0"/>
              <a:t>.</a:t>
            </a:r>
          </a:p>
          <a:p>
            <a:endParaRPr lang="en-US" dirty="0" smtClean="0"/>
          </a:p>
          <a:p>
            <a:endParaRPr lang="en-GB" dirty="0"/>
          </a:p>
        </p:txBody>
      </p:sp>
      <p:sp>
        <p:nvSpPr>
          <p:cNvPr id="3" name="Title 2"/>
          <p:cNvSpPr>
            <a:spLocks noGrp="1"/>
          </p:cNvSpPr>
          <p:nvPr>
            <p:ph type="title"/>
          </p:nvPr>
        </p:nvSpPr>
        <p:spPr>
          <a:xfrm>
            <a:off x="1371600" y="0"/>
            <a:ext cx="7772400" cy="1143000"/>
          </a:xfrm>
        </p:spPr>
        <p:txBody>
          <a:bodyPr/>
          <a:lstStyle/>
          <a:p>
            <a:r>
              <a:rPr lang="en-US" sz="3200" dirty="0" smtClean="0"/>
              <a:t>131AA- Objection to penalty claims</a:t>
            </a:r>
            <a:endParaRPr lang="en-GB" sz="3200" dirty="0"/>
          </a:p>
        </p:txBody>
      </p:sp>
    </p:spTree>
    <p:extLst>
      <p:ext uri="{BB962C8B-B14F-4D97-AF65-F5344CB8AC3E}">
        <p14:creationId xmlns:p14="http://schemas.microsoft.com/office/powerpoint/2010/main" val="2278309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Late objection due to illness or reasonable cause may be considered. Where late objection not accepted, MRA should notify the taxpayer within 28 days of receipt of objection.</a:t>
            </a:r>
          </a:p>
          <a:p>
            <a:r>
              <a:rPr lang="en-US" dirty="0" smtClean="0"/>
              <a:t>MRA to determine objection within 4 months</a:t>
            </a:r>
          </a:p>
          <a:p>
            <a:r>
              <a:rPr lang="en-US" dirty="0" smtClean="0"/>
              <a:t>A person aggrieved by determination may within 28 days lodge written representations to ARC.</a:t>
            </a:r>
          </a:p>
          <a:p>
            <a:endParaRPr lang="en-GB" dirty="0"/>
          </a:p>
        </p:txBody>
      </p:sp>
      <p:sp>
        <p:nvSpPr>
          <p:cNvPr id="3" name="Title 2"/>
          <p:cNvSpPr>
            <a:spLocks noGrp="1"/>
          </p:cNvSpPr>
          <p:nvPr>
            <p:ph type="title"/>
          </p:nvPr>
        </p:nvSpPr>
        <p:spPr>
          <a:xfrm>
            <a:off x="1371600" y="0"/>
            <a:ext cx="7772400" cy="1143000"/>
          </a:xfrm>
        </p:spPr>
        <p:txBody>
          <a:bodyPr/>
          <a:lstStyle/>
          <a:p>
            <a:r>
              <a:rPr lang="en-US" sz="3200" dirty="0" smtClean="0"/>
              <a:t>131 AA - Objection to penalty claims</a:t>
            </a:r>
            <a:endParaRPr lang="en-GB" sz="3200" dirty="0"/>
          </a:p>
        </p:txBody>
      </p:sp>
    </p:spTree>
    <p:extLst>
      <p:ext uri="{BB962C8B-B14F-4D97-AF65-F5344CB8AC3E}">
        <p14:creationId xmlns:p14="http://schemas.microsoft.com/office/powerpoint/2010/main" val="27076429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DG to review claim and revise penalty charged under S 93, 111k or 123B(3) in whole or in part.</a:t>
            </a:r>
          </a:p>
          <a:p>
            <a:r>
              <a:rPr lang="en-GB" dirty="0" smtClean="0"/>
              <a:t>Notice of determination to be given to objector within 4 months of date of objection.</a:t>
            </a:r>
          </a:p>
          <a:p>
            <a:pPr marL="0" indent="0">
              <a:buNone/>
            </a:pPr>
            <a:endParaRPr lang="en-GB" dirty="0" smtClean="0"/>
          </a:p>
        </p:txBody>
      </p:sp>
      <p:sp>
        <p:nvSpPr>
          <p:cNvPr id="3" name="Title 2"/>
          <p:cNvSpPr>
            <a:spLocks noGrp="1"/>
          </p:cNvSpPr>
          <p:nvPr>
            <p:ph type="title"/>
          </p:nvPr>
        </p:nvSpPr>
        <p:spPr>
          <a:xfrm>
            <a:off x="1447800" y="0"/>
            <a:ext cx="7696200" cy="1143000"/>
          </a:xfrm>
        </p:spPr>
        <p:txBody>
          <a:bodyPr/>
          <a:lstStyle/>
          <a:p>
            <a:r>
              <a:rPr lang="en-US" sz="3200" dirty="0" smtClean="0"/>
              <a:t>S131B - Objection to  assessments(</a:t>
            </a:r>
            <a:r>
              <a:rPr lang="en-US" sz="3200" dirty="0" err="1" smtClean="0"/>
              <a:t>cont</a:t>
            </a:r>
            <a:r>
              <a:rPr lang="en-US" sz="3200" dirty="0" smtClean="0"/>
              <a:t>)</a:t>
            </a:r>
            <a:endParaRPr lang="en-GB" sz="3200" dirty="0"/>
          </a:p>
        </p:txBody>
      </p:sp>
    </p:spTree>
    <p:extLst>
      <p:ext uri="{BB962C8B-B14F-4D97-AF65-F5344CB8AC3E}">
        <p14:creationId xmlns:p14="http://schemas.microsoft.com/office/powerpoint/2010/main" val="19359368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New subsection 10 added to S131B</a:t>
            </a:r>
          </a:p>
          <a:p>
            <a:pPr lvl="1"/>
            <a:r>
              <a:rPr lang="en-GB" dirty="0" smtClean="0"/>
              <a:t>Where an agreement is reached before, or a decision is made by ARC, MRA shall, within 5 working days of the date of receipt of notification of agreement or decision inform the person of the amount of income tax payable.</a:t>
            </a:r>
          </a:p>
          <a:p>
            <a:r>
              <a:rPr lang="en-GB" dirty="0" smtClean="0"/>
              <a:t>Where notice is issued, the person shall pay the amount within 28 days of date of notice.</a:t>
            </a:r>
          </a:p>
          <a:p>
            <a:endParaRPr lang="en-GB" dirty="0" smtClean="0"/>
          </a:p>
          <a:p>
            <a:endParaRPr lang="en-GB" dirty="0" smtClean="0"/>
          </a:p>
          <a:p>
            <a:endParaRPr lang="en-GB" dirty="0"/>
          </a:p>
        </p:txBody>
      </p:sp>
      <p:sp>
        <p:nvSpPr>
          <p:cNvPr id="3" name="Title 2"/>
          <p:cNvSpPr>
            <a:spLocks noGrp="1"/>
          </p:cNvSpPr>
          <p:nvPr>
            <p:ph type="title"/>
          </p:nvPr>
        </p:nvSpPr>
        <p:spPr>
          <a:xfrm>
            <a:off x="1447800" y="0"/>
            <a:ext cx="7696200" cy="1143000"/>
          </a:xfrm>
        </p:spPr>
        <p:txBody>
          <a:bodyPr/>
          <a:lstStyle/>
          <a:p>
            <a:r>
              <a:rPr lang="en-US" sz="3400" dirty="0" smtClean="0"/>
              <a:t>S131B - Objection to assessments</a:t>
            </a:r>
            <a:endParaRPr lang="en-GB" sz="3400" dirty="0"/>
          </a:p>
        </p:txBody>
      </p:sp>
    </p:spTree>
    <p:extLst>
      <p:ext uri="{BB962C8B-B14F-4D97-AF65-F5344CB8AC3E}">
        <p14:creationId xmlns:p14="http://schemas.microsoft.com/office/powerpoint/2010/main" val="22135049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 93 and 111K deleted from list of decision/determination against which representation to ARC is allowed.</a:t>
            </a:r>
          </a:p>
          <a:p>
            <a:r>
              <a:rPr lang="en-US" dirty="0" smtClean="0"/>
              <a:t>therefore direct representation to ARC following penalty claims for late filing of  ROE and TDS Return abolished. TP should go through objection procedures first.</a:t>
            </a:r>
          </a:p>
          <a:p>
            <a:pPr marL="1828800" lvl="4" indent="0">
              <a:buNone/>
            </a:pPr>
            <a:r>
              <a:rPr lang="en-US" dirty="0"/>
              <a:t>	</a:t>
            </a:r>
            <a:r>
              <a:rPr lang="en-US" dirty="0" smtClean="0"/>
              <a:t>	</a:t>
            </a:r>
            <a:r>
              <a:rPr lang="en-US" dirty="0" smtClean="0">
                <a:solidFill>
                  <a:srgbClr val="FF0000"/>
                </a:solidFill>
              </a:rPr>
              <a:t>- </a:t>
            </a:r>
            <a:r>
              <a:rPr lang="en-US" sz="2400" dirty="0" smtClean="0">
                <a:solidFill>
                  <a:srgbClr val="FF0000"/>
                </a:solidFill>
              </a:rPr>
              <a:t>effective as from 1 July 2015</a:t>
            </a:r>
            <a:endParaRPr lang="en-US" sz="2400" dirty="0"/>
          </a:p>
        </p:txBody>
      </p:sp>
      <p:sp>
        <p:nvSpPr>
          <p:cNvPr id="3" name="Title 2"/>
          <p:cNvSpPr>
            <a:spLocks noGrp="1"/>
          </p:cNvSpPr>
          <p:nvPr>
            <p:ph type="title"/>
          </p:nvPr>
        </p:nvSpPr>
        <p:spPr>
          <a:xfrm>
            <a:off x="1447800" y="0"/>
            <a:ext cx="7696200" cy="1143000"/>
          </a:xfrm>
        </p:spPr>
        <p:txBody>
          <a:bodyPr/>
          <a:lstStyle/>
          <a:p>
            <a:r>
              <a:rPr lang="en-US" dirty="0" smtClean="0"/>
              <a:t>S 134 - Representation to ARC</a:t>
            </a:r>
            <a:endParaRPr lang="en-US" dirty="0"/>
          </a:p>
        </p:txBody>
      </p:sp>
    </p:spTree>
    <p:extLst>
      <p:ext uri="{BB962C8B-B14F-4D97-AF65-F5344CB8AC3E}">
        <p14:creationId xmlns:p14="http://schemas.microsoft.com/office/powerpoint/2010/main" val="784853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610600" cy="4953000"/>
          </a:xfrm>
        </p:spPr>
        <p:txBody>
          <a:bodyPr/>
          <a:lstStyle/>
          <a:p>
            <a:r>
              <a:rPr lang="en-US" sz="2600" dirty="0" smtClean="0"/>
              <a:t>Employers to give Statement of Emoluments to employees and file ROE to MRA by 15 August.</a:t>
            </a:r>
          </a:p>
          <a:p>
            <a:r>
              <a:rPr lang="en-US" sz="2600" dirty="0" smtClean="0"/>
              <a:t>Payers </a:t>
            </a:r>
            <a:r>
              <a:rPr lang="en-US" sz="2600" dirty="0"/>
              <a:t>to give Statement of </a:t>
            </a:r>
            <a:r>
              <a:rPr lang="en-US" sz="2600" dirty="0" smtClean="0"/>
              <a:t>Income Received  to payees and </a:t>
            </a:r>
            <a:r>
              <a:rPr lang="en-US" sz="2600" dirty="0"/>
              <a:t>file </a:t>
            </a:r>
            <a:r>
              <a:rPr lang="en-US" sz="2600" dirty="0" smtClean="0"/>
              <a:t>TDS return to MRA </a:t>
            </a:r>
            <a:r>
              <a:rPr lang="en-US" sz="2600" dirty="0"/>
              <a:t>by 15 August.</a:t>
            </a:r>
          </a:p>
          <a:p>
            <a:r>
              <a:rPr lang="en-US" sz="2600" dirty="0" smtClean="0"/>
              <a:t>Individuals should file annual return by 30 September and if electronically by 15 October</a:t>
            </a:r>
          </a:p>
          <a:p>
            <a:r>
              <a:rPr lang="en-US" sz="2600" dirty="0" smtClean="0"/>
              <a:t>Société and succession to prepare accounts to 30 June. Six months accounts to period ended 30.6.15.</a:t>
            </a:r>
          </a:p>
          <a:p>
            <a:r>
              <a:rPr lang="en-US" sz="2600" dirty="0" smtClean="0"/>
              <a:t>Every  société deriving business income should file return to MRA by 30 Sept and give Statement of share of income to associate. </a:t>
            </a:r>
          </a:p>
          <a:p>
            <a:endParaRPr lang="en-GB" dirty="0"/>
          </a:p>
        </p:txBody>
      </p:sp>
      <p:sp>
        <p:nvSpPr>
          <p:cNvPr id="3" name="Title 2"/>
          <p:cNvSpPr>
            <a:spLocks noGrp="1"/>
          </p:cNvSpPr>
          <p:nvPr>
            <p:ph type="title"/>
          </p:nvPr>
        </p:nvSpPr>
        <p:spPr>
          <a:xfrm>
            <a:off x="1447800" y="0"/>
            <a:ext cx="7467600" cy="1143000"/>
          </a:xfrm>
        </p:spPr>
        <p:txBody>
          <a:bodyPr/>
          <a:lstStyle/>
          <a:p>
            <a:r>
              <a:rPr lang="en-US" dirty="0"/>
              <a:t>Change in income year end from 31 Dec to 30 </a:t>
            </a:r>
            <a:r>
              <a:rPr lang="en-US" dirty="0" smtClean="0"/>
              <a:t>June(</a:t>
            </a:r>
            <a:r>
              <a:rPr lang="en-US" dirty="0" err="1" smtClean="0"/>
              <a:t>cont</a:t>
            </a:r>
            <a:r>
              <a:rPr lang="en-US" dirty="0" smtClean="0"/>
              <a:t>)</a:t>
            </a:r>
            <a:endParaRPr lang="en-GB" dirty="0"/>
          </a:p>
        </p:txBody>
      </p:sp>
    </p:spTree>
    <p:extLst>
      <p:ext uri="{BB962C8B-B14F-4D97-AF65-F5344CB8AC3E}">
        <p14:creationId xmlns:p14="http://schemas.microsoft.com/office/powerpoint/2010/main" val="1282179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privilege inscribed on the properties of a debtor may be partly erased provided the other properties of the person is sufficient to secure payment of the tax.</a:t>
            </a:r>
          </a:p>
          <a:p>
            <a:r>
              <a:rPr lang="en-US" dirty="0" smtClean="0"/>
              <a:t>Where a privilege </a:t>
            </a:r>
            <a:r>
              <a:rPr lang="en-US" smtClean="0"/>
              <a:t>is erased,  </a:t>
            </a:r>
            <a:r>
              <a:rPr lang="en-US" dirty="0" smtClean="0"/>
              <a:t>the MRA must notify the taxpayer within 5 working days from date of notification by the Conservator of Mortgages.</a:t>
            </a:r>
          </a:p>
          <a:p>
            <a:endParaRPr lang="en-US" dirty="0"/>
          </a:p>
        </p:txBody>
      </p:sp>
      <p:sp>
        <p:nvSpPr>
          <p:cNvPr id="3" name="Title 2"/>
          <p:cNvSpPr>
            <a:spLocks noGrp="1"/>
          </p:cNvSpPr>
          <p:nvPr>
            <p:ph type="title"/>
          </p:nvPr>
        </p:nvSpPr>
        <p:spPr>
          <a:xfrm>
            <a:off x="1371600" y="0"/>
            <a:ext cx="7772400" cy="1143000"/>
          </a:xfrm>
        </p:spPr>
        <p:txBody>
          <a:bodyPr/>
          <a:lstStyle/>
          <a:p>
            <a:r>
              <a:rPr lang="en-US" dirty="0" smtClean="0"/>
              <a:t>S141 - Privilege</a:t>
            </a:r>
            <a:endParaRPr lang="en-US" dirty="0"/>
          </a:p>
        </p:txBody>
      </p:sp>
    </p:spTree>
    <p:extLst>
      <p:ext uri="{BB962C8B-B14F-4D97-AF65-F5344CB8AC3E}">
        <p14:creationId xmlns:p14="http://schemas.microsoft.com/office/powerpoint/2010/main" val="22127180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GB"/>
          </a:p>
        </p:txBody>
      </p:sp>
      <p:sp>
        <p:nvSpPr>
          <p:cNvPr id="3" name="Title 2"/>
          <p:cNvSpPr>
            <a:spLocks noGrp="1"/>
          </p:cNvSpPr>
          <p:nvPr>
            <p:ph type="ctrTitle"/>
          </p:nvPr>
        </p:nvSpPr>
        <p:spPr>
          <a:xfrm>
            <a:off x="0" y="2971800"/>
            <a:ext cx="8915400" cy="1143000"/>
          </a:xfrm>
        </p:spPr>
        <p:txBody>
          <a:bodyPr/>
          <a:lstStyle/>
          <a:p>
            <a:r>
              <a:rPr lang="en-US" dirty="0" smtClean="0"/>
              <a:t>Gaming Regulatory Authority Act</a:t>
            </a:r>
            <a:endParaRPr lang="en-GB" dirty="0"/>
          </a:p>
        </p:txBody>
      </p:sp>
    </p:spTree>
    <p:extLst>
      <p:ext uri="{BB962C8B-B14F-4D97-AF65-F5344CB8AC3E}">
        <p14:creationId xmlns:p14="http://schemas.microsoft.com/office/powerpoint/2010/main" val="893471808"/>
      </p:ext>
    </p:extLst>
  </p:cSld>
  <p:clrMapOvr>
    <a:masterClrMapping/>
  </p:clrMapOvr>
  <p:transition>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Gaming House A in Mauritius – taxed at 30% of gross takings instead of 15%.</a:t>
            </a:r>
          </a:p>
          <a:p>
            <a:r>
              <a:rPr lang="en-US" dirty="0" err="1" smtClean="0"/>
              <a:t>Totalisator</a:t>
            </a:r>
            <a:r>
              <a:rPr lang="en-US" dirty="0" smtClean="0"/>
              <a:t> operator conducting bets (other than win and place) through remote communication reduced from 12% to 10%.</a:t>
            </a:r>
            <a:endParaRPr lang="en-US" dirty="0"/>
          </a:p>
        </p:txBody>
      </p:sp>
      <p:sp>
        <p:nvSpPr>
          <p:cNvPr id="3" name="Title 2"/>
          <p:cNvSpPr>
            <a:spLocks noGrp="1"/>
          </p:cNvSpPr>
          <p:nvPr>
            <p:ph type="title"/>
          </p:nvPr>
        </p:nvSpPr>
        <p:spPr>
          <a:xfrm>
            <a:off x="1447800" y="0"/>
            <a:ext cx="7696200" cy="1143000"/>
          </a:xfrm>
        </p:spPr>
        <p:txBody>
          <a:bodyPr/>
          <a:lstStyle/>
          <a:p>
            <a:r>
              <a:rPr lang="en-US" dirty="0" smtClean="0"/>
              <a:t>Gaming and betting tax</a:t>
            </a:r>
            <a:endParaRPr lang="en-US" dirty="0"/>
          </a:p>
        </p:txBody>
      </p:sp>
    </p:spTree>
    <p:extLst>
      <p:ext uri="{BB962C8B-B14F-4D97-AF65-F5344CB8AC3E}">
        <p14:creationId xmlns:p14="http://schemas.microsoft.com/office/powerpoint/2010/main" val="10069535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eaLnBrk="1" hangingPunct="1">
              <a:lnSpc>
                <a:spcPct val="80000"/>
              </a:lnSpc>
              <a:buNone/>
              <a:defRPr/>
            </a:pPr>
            <a:endParaRPr lang="en-US" b="1" dirty="0" smtClean="0">
              <a:solidFill>
                <a:schemeClr val="tx2"/>
              </a:solidFill>
              <a:effectLst>
                <a:outerShdw blurRad="38100" dist="38100" dir="2700000" algn="tl">
                  <a:srgbClr val="C0C0C0"/>
                </a:outerShdw>
              </a:effectLst>
              <a:latin typeface="Elephant" pitchFamily="18" charset="0"/>
            </a:endParaRPr>
          </a:p>
          <a:p>
            <a:pPr algn="ctr" eaLnBrk="1" hangingPunct="1">
              <a:lnSpc>
                <a:spcPct val="80000"/>
              </a:lnSpc>
              <a:buNone/>
              <a:defRPr/>
            </a:pPr>
            <a:endParaRPr lang="en-US" b="1" dirty="0">
              <a:solidFill>
                <a:schemeClr val="tx2"/>
              </a:solidFill>
              <a:effectLst>
                <a:outerShdw blurRad="38100" dist="38100" dir="2700000" algn="tl">
                  <a:srgbClr val="C0C0C0"/>
                </a:outerShdw>
              </a:effectLst>
              <a:latin typeface="Elephant" pitchFamily="18" charset="0"/>
            </a:endParaRPr>
          </a:p>
          <a:p>
            <a:pPr algn="ctr" eaLnBrk="1" hangingPunct="1">
              <a:lnSpc>
                <a:spcPct val="80000"/>
              </a:lnSpc>
              <a:buNone/>
              <a:defRPr/>
            </a:pPr>
            <a:r>
              <a:rPr lang="en-US" sz="3600" b="1" dirty="0" smtClean="0">
                <a:solidFill>
                  <a:schemeClr val="tx2"/>
                </a:solidFill>
                <a:effectLst>
                  <a:outerShdw blurRad="38100" dist="38100" dir="2700000" algn="tl">
                    <a:srgbClr val="C0C0C0"/>
                  </a:outerShdw>
                </a:effectLst>
                <a:latin typeface="Elephant" pitchFamily="18" charset="0"/>
              </a:rPr>
              <a:t>Thank You</a:t>
            </a:r>
          </a:p>
          <a:p>
            <a:pPr algn="ctr" eaLnBrk="1" hangingPunct="1">
              <a:lnSpc>
                <a:spcPct val="80000"/>
              </a:lnSpc>
              <a:buNone/>
              <a:defRPr/>
            </a:pPr>
            <a:endParaRPr lang="en-US" sz="3600" b="1" dirty="0">
              <a:solidFill>
                <a:schemeClr val="tx2"/>
              </a:solidFill>
              <a:effectLst>
                <a:outerShdw blurRad="38100" dist="38100" dir="2700000" algn="tl">
                  <a:srgbClr val="C0C0C0"/>
                </a:outerShdw>
              </a:effectLst>
              <a:latin typeface="Elephant" pitchFamily="18" charset="0"/>
            </a:endParaRPr>
          </a:p>
          <a:p>
            <a:pPr algn="ctr" eaLnBrk="1" hangingPunct="1">
              <a:lnSpc>
                <a:spcPct val="80000"/>
              </a:lnSpc>
              <a:buNone/>
              <a:defRPr/>
            </a:pPr>
            <a:r>
              <a:rPr lang="en-US" sz="3600" b="1" dirty="0">
                <a:solidFill>
                  <a:schemeClr val="tx2"/>
                </a:solidFill>
                <a:effectLst>
                  <a:outerShdw blurRad="38100" dist="38100" dir="2700000" algn="tl">
                    <a:srgbClr val="C0C0C0"/>
                  </a:outerShdw>
                </a:effectLst>
                <a:latin typeface="Elephant" pitchFamily="18" charset="0"/>
              </a:rPr>
              <a:t>Questions welcomed</a:t>
            </a:r>
          </a:p>
          <a:p>
            <a:pPr marL="0" indent="0">
              <a:buNone/>
            </a:pP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751258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57570836"/>
              </p:ext>
            </p:extLst>
          </p:nvPr>
        </p:nvGraphicFramePr>
        <p:xfrm>
          <a:off x="152400" y="1295400"/>
          <a:ext cx="8610600" cy="4246880"/>
        </p:xfrm>
        <a:graphic>
          <a:graphicData uri="http://schemas.openxmlformats.org/drawingml/2006/table">
            <a:tbl>
              <a:tblPr firstRow="1" bandRow="1">
                <a:tableStyleId>{5C22544A-7EE6-4342-B048-85BDC9FD1C3A}</a:tableStyleId>
              </a:tblPr>
              <a:tblGrid>
                <a:gridCol w="2895600"/>
                <a:gridCol w="1905000"/>
                <a:gridCol w="1905000"/>
                <a:gridCol w="1905000"/>
              </a:tblGrid>
              <a:tr h="370840">
                <a:tc>
                  <a:txBody>
                    <a:bodyPr/>
                    <a:lstStyle/>
                    <a:p>
                      <a:pPr algn="ctr"/>
                      <a:r>
                        <a:rPr lang="en-US" sz="1800" dirty="0" err="1" smtClean="0"/>
                        <a:t>Asst</a:t>
                      </a:r>
                      <a:r>
                        <a:rPr lang="en-US" sz="1800" baseline="0" dirty="0" smtClean="0"/>
                        <a:t> Year</a:t>
                      </a:r>
                      <a:endParaRPr lang="en-GB" sz="1800" dirty="0"/>
                    </a:p>
                  </a:txBody>
                  <a:tcPr/>
                </a:tc>
                <a:tc>
                  <a:txBody>
                    <a:bodyPr/>
                    <a:lstStyle/>
                    <a:p>
                      <a:pPr algn="ctr"/>
                      <a:r>
                        <a:rPr lang="en-US" sz="1800" dirty="0" smtClean="0"/>
                        <a:t>2015</a:t>
                      </a:r>
                      <a:endParaRPr lang="en-GB" sz="1800" dirty="0"/>
                    </a:p>
                  </a:txBody>
                  <a:tcPr/>
                </a:tc>
                <a:tc>
                  <a:txBody>
                    <a:bodyPr/>
                    <a:lstStyle/>
                    <a:p>
                      <a:pPr algn="ctr"/>
                      <a:r>
                        <a:rPr lang="en-US" sz="1800" dirty="0" smtClean="0"/>
                        <a:t>2015-2016</a:t>
                      </a:r>
                      <a:endParaRPr lang="en-GB" sz="1800" dirty="0"/>
                    </a:p>
                  </a:txBody>
                  <a:tcPr/>
                </a:tc>
                <a:tc>
                  <a:txBody>
                    <a:bodyPr/>
                    <a:lstStyle/>
                    <a:p>
                      <a:pPr algn="ctr"/>
                      <a:r>
                        <a:rPr lang="en-US" sz="1800" dirty="0" smtClean="0"/>
                        <a:t>2016-2017</a:t>
                      </a:r>
                      <a:endParaRPr lang="en-GB" sz="1800" dirty="0"/>
                    </a:p>
                  </a:txBody>
                  <a:tcPr/>
                </a:tc>
              </a:tr>
              <a:tr h="370840">
                <a:tc>
                  <a:txBody>
                    <a:bodyPr/>
                    <a:lstStyle/>
                    <a:p>
                      <a:r>
                        <a:rPr lang="en-US" sz="1800" dirty="0" smtClean="0"/>
                        <a:t>Income</a:t>
                      </a:r>
                      <a:r>
                        <a:rPr lang="en-US" sz="1800" baseline="0" dirty="0" smtClean="0"/>
                        <a:t> Year</a:t>
                      </a:r>
                      <a:endParaRPr lang="en-GB" sz="1800" dirty="0"/>
                    </a:p>
                  </a:txBody>
                  <a:tcPr/>
                </a:tc>
                <a:tc>
                  <a:txBody>
                    <a:bodyPr/>
                    <a:lstStyle/>
                    <a:p>
                      <a:pPr algn="ctr"/>
                      <a:r>
                        <a:rPr lang="en-US" sz="1800" dirty="0" smtClean="0"/>
                        <a:t>1.1.14 -31.12.14</a:t>
                      </a:r>
                      <a:endParaRPr lang="en-GB" sz="1800" dirty="0"/>
                    </a:p>
                  </a:txBody>
                  <a:tcPr/>
                </a:tc>
                <a:tc>
                  <a:txBody>
                    <a:bodyPr/>
                    <a:lstStyle/>
                    <a:p>
                      <a:pPr algn="ctr"/>
                      <a:r>
                        <a:rPr lang="en-US" sz="1800" dirty="0" smtClean="0"/>
                        <a:t>1.1.15 – 30.6.15</a:t>
                      </a:r>
                      <a:endParaRPr lang="en-GB" sz="1800" dirty="0"/>
                    </a:p>
                  </a:txBody>
                  <a:tcPr/>
                </a:tc>
                <a:tc>
                  <a:txBody>
                    <a:bodyPr/>
                    <a:lstStyle/>
                    <a:p>
                      <a:pPr algn="ctr"/>
                      <a:r>
                        <a:rPr lang="en-US" sz="1800" dirty="0" smtClean="0"/>
                        <a:t>1.7.15 – 30.6.16</a:t>
                      </a:r>
                      <a:endParaRPr lang="en-GB" sz="1800" dirty="0"/>
                    </a:p>
                  </a:txBody>
                  <a:tcPr/>
                </a:tc>
              </a:tr>
              <a:tr h="370840">
                <a:tc>
                  <a:txBody>
                    <a:bodyPr/>
                    <a:lstStyle/>
                    <a:p>
                      <a:endParaRPr lang="en-GB" sz="1800"/>
                    </a:p>
                  </a:txBody>
                  <a:tcPr/>
                </a:tc>
                <a:tc>
                  <a:txBody>
                    <a:bodyPr/>
                    <a:lstStyle/>
                    <a:p>
                      <a:pPr algn="ctr"/>
                      <a:r>
                        <a:rPr lang="en-US" sz="1800" dirty="0" smtClean="0"/>
                        <a:t>12 months</a:t>
                      </a:r>
                      <a:endParaRPr lang="en-GB" sz="1800" dirty="0"/>
                    </a:p>
                  </a:txBody>
                  <a:tcPr/>
                </a:tc>
                <a:tc>
                  <a:txBody>
                    <a:bodyPr/>
                    <a:lstStyle/>
                    <a:p>
                      <a:pPr algn="ctr"/>
                      <a:r>
                        <a:rPr lang="en-US" sz="1800" dirty="0" smtClean="0"/>
                        <a:t>6 months</a:t>
                      </a:r>
                      <a:endParaRPr lang="en-GB" sz="1800" dirty="0"/>
                    </a:p>
                  </a:txBody>
                  <a:tcPr/>
                </a:tc>
                <a:tc>
                  <a:txBody>
                    <a:bodyPr/>
                    <a:lstStyle/>
                    <a:p>
                      <a:pPr algn="ctr"/>
                      <a:r>
                        <a:rPr lang="en-US" sz="1800" dirty="0" smtClean="0"/>
                        <a:t>12 months</a:t>
                      </a:r>
                      <a:endParaRPr lang="en-GB" sz="1800" dirty="0"/>
                    </a:p>
                  </a:txBody>
                  <a:tcPr/>
                </a:tc>
              </a:tr>
              <a:tr h="370840">
                <a:tc>
                  <a:txBody>
                    <a:bodyPr/>
                    <a:lstStyle/>
                    <a:p>
                      <a:r>
                        <a:rPr lang="en-US" sz="1800" dirty="0" smtClean="0"/>
                        <a:t>IET</a:t>
                      </a:r>
                      <a:endParaRPr lang="en-GB" sz="1800" dirty="0"/>
                    </a:p>
                  </a:txBody>
                  <a:tcPr/>
                </a:tc>
                <a:tc>
                  <a:txBody>
                    <a:bodyPr/>
                    <a:lstStyle/>
                    <a:p>
                      <a:pPr algn="ctr"/>
                      <a:endParaRPr lang="en-GB" sz="1800"/>
                    </a:p>
                  </a:txBody>
                  <a:tcPr/>
                </a:tc>
                <a:tc>
                  <a:txBody>
                    <a:bodyPr/>
                    <a:lstStyle/>
                    <a:p>
                      <a:pPr algn="ctr"/>
                      <a:endParaRPr lang="en-GB" sz="1800"/>
                    </a:p>
                  </a:txBody>
                  <a:tcPr/>
                </a:tc>
                <a:tc>
                  <a:txBody>
                    <a:bodyPr/>
                    <a:lstStyle/>
                    <a:p>
                      <a:pPr algn="ctr"/>
                      <a:endParaRPr lang="en-GB" sz="1800"/>
                    </a:p>
                  </a:txBody>
                  <a:tcPr/>
                </a:tc>
              </a:tr>
              <a:tr h="370840">
                <a:tc>
                  <a:txBody>
                    <a:bodyPr/>
                    <a:lstStyle/>
                    <a:p>
                      <a:r>
                        <a:rPr lang="en-US" sz="1800" dirty="0" smtClean="0"/>
                        <a:t>Cat</a:t>
                      </a:r>
                      <a:r>
                        <a:rPr lang="en-US" sz="1800" baseline="0" dirty="0" smtClean="0"/>
                        <a:t> A – no dependent</a:t>
                      </a:r>
                      <a:endParaRPr lang="en-GB" sz="1800" dirty="0"/>
                    </a:p>
                  </a:txBody>
                  <a:tcPr/>
                </a:tc>
                <a:tc>
                  <a:txBody>
                    <a:bodyPr/>
                    <a:lstStyle/>
                    <a:p>
                      <a:pPr algn="ctr"/>
                      <a:r>
                        <a:rPr lang="en-US" sz="1800" dirty="0" smtClean="0"/>
                        <a:t>275,000</a:t>
                      </a:r>
                      <a:endParaRPr lang="en-GB" sz="1800" dirty="0"/>
                    </a:p>
                  </a:txBody>
                  <a:tcPr/>
                </a:tc>
                <a:tc>
                  <a:txBody>
                    <a:bodyPr/>
                    <a:lstStyle/>
                    <a:p>
                      <a:pPr algn="ctr"/>
                      <a:r>
                        <a:rPr lang="en-US" sz="1800" dirty="0" smtClean="0"/>
                        <a:t>137,500</a:t>
                      </a:r>
                      <a:endParaRPr lang="en-GB" sz="1800" dirty="0"/>
                    </a:p>
                  </a:txBody>
                  <a:tcPr/>
                </a:tc>
                <a:tc>
                  <a:txBody>
                    <a:bodyPr/>
                    <a:lstStyle/>
                    <a:p>
                      <a:pPr algn="ctr"/>
                      <a:r>
                        <a:rPr lang="en-US" sz="1800" dirty="0" smtClean="0"/>
                        <a:t>285,000</a:t>
                      </a:r>
                      <a:endParaRPr lang="en-GB" sz="1800" dirty="0"/>
                    </a:p>
                  </a:txBody>
                  <a:tcPr/>
                </a:tc>
              </a:tr>
              <a:tr h="370840">
                <a:tc>
                  <a:txBody>
                    <a:bodyPr/>
                    <a:lstStyle/>
                    <a:p>
                      <a:r>
                        <a:rPr lang="en-US" sz="1800" dirty="0" smtClean="0"/>
                        <a:t>Cat B – one dependent</a:t>
                      </a:r>
                      <a:endParaRPr lang="en-GB" sz="1800" dirty="0"/>
                    </a:p>
                  </a:txBody>
                  <a:tcPr/>
                </a:tc>
                <a:tc>
                  <a:txBody>
                    <a:bodyPr/>
                    <a:lstStyle/>
                    <a:p>
                      <a:pPr algn="ctr"/>
                      <a:r>
                        <a:rPr lang="en-US" sz="1800" dirty="0" smtClean="0"/>
                        <a:t>385,000</a:t>
                      </a:r>
                      <a:endParaRPr lang="en-GB" sz="1800" dirty="0"/>
                    </a:p>
                  </a:txBody>
                  <a:tcPr/>
                </a:tc>
                <a:tc>
                  <a:txBody>
                    <a:bodyPr/>
                    <a:lstStyle/>
                    <a:p>
                      <a:pPr algn="ctr"/>
                      <a:r>
                        <a:rPr lang="en-US" sz="1800" dirty="0" smtClean="0"/>
                        <a:t>192,500</a:t>
                      </a:r>
                      <a:endParaRPr lang="en-GB" sz="1800" dirty="0"/>
                    </a:p>
                  </a:txBody>
                  <a:tcPr/>
                </a:tc>
                <a:tc>
                  <a:txBody>
                    <a:bodyPr/>
                    <a:lstStyle/>
                    <a:p>
                      <a:pPr algn="ctr"/>
                      <a:r>
                        <a:rPr lang="en-US" sz="1800" dirty="0" smtClean="0"/>
                        <a:t>395,000</a:t>
                      </a:r>
                      <a:endParaRPr lang="en-GB" sz="1800" dirty="0"/>
                    </a:p>
                  </a:txBody>
                  <a:tcPr/>
                </a:tc>
              </a:tr>
              <a:tr h="370840">
                <a:tc>
                  <a:txBody>
                    <a:bodyPr/>
                    <a:lstStyle/>
                    <a:p>
                      <a:r>
                        <a:rPr lang="en-US" sz="1800" dirty="0" smtClean="0"/>
                        <a:t>Cat C – two dependents</a:t>
                      </a:r>
                      <a:endParaRPr lang="en-GB" sz="1800" dirty="0"/>
                    </a:p>
                  </a:txBody>
                  <a:tcPr/>
                </a:tc>
                <a:tc>
                  <a:txBody>
                    <a:bodyPr/>
                    <a:lstStyle/>
                    <a:p>
                      <a:pPr algn="ctr"/>
                      <a:r>
                        <a:rPr lang="en-US" sz="1800" dirty="0" smtClean="0"/>
                        <a:t>445,000</a:t>
                      </a:r>
                      <a:endParaRPr lang="en-GB" sz="1800" dirty="0"/>
                    </a:p>
                  </a:txBody>
                  <a:tcPr/>
                </a:tc>
                <a:tc>
                  <a:txBody>
                    <a:bodyPr/>
                    <a:lstStyle/>
                    <a:p>
                      <a:pPr algn="ctr"/>
                      <a:r>
                        <a:rPr lang="en-US" sz="1800" dirty="0" smtClean="0"/>
                        <a:t>222,500</a:t>
                      </a:r>
                      <a:endParaRPr lang="en-GB" sz="1800" dirty="0"/>
                    </a:p>
                  </a:txBody>
                  <a:tcPr/>
                </a:tc>
                <a:tc>
                  <a:txBody>
                    <a:bodyPr/>
                    <a:lstStyle/>
                    <a:p>
                      <a:pPr algn="ctr"/>
                      <a:r>
                        <a:rPr lang="en-US" sz="1800" dirty="0" smtClean="0"/>
                        <a:t>455,000</a:t>
                      </a:r>
                      <a:endParaRPr lang="en-GB" sz="1800" dirty="0"/>
                    </a:p>
                  </a:txBody>
                  <a:tcPr/>
                </a:tc>
              </a:tr>
              <a:tr h="370840">
                <a:tc>
                  <a:txBody>
                    <a:bodyPr/>
                    <a:lstStyle/>
                    <a:p>
                      <a:r>
                        <a:rPr lang="en-US" sz="1800" dirty="0" smtClean="0"/>
                        <a:t>Cat D – 3 dependents</a:t>
                      </a:r>
                      <a:endParaRPr lang="en-GB" sz="1800" dirty="0"/>
                    </a:p>
                  </a:txBody>
                  <a:tcPr/>
                </a:tc>
                <a:tc>
                  <a:txBody>
                    <a:bodyPr/>
                    <a:lstStyle/>
                    <a:p>
                      <a:pPr algn="ctr"/>
                      <a:r>
                        <a:rPr lang="en-US" sz="1800" dirty="0" smtClean="0"/>
                        <a:t>485,000</a:t>
                      </a:r>
                      <a:endParaRPr lang="en-GB" sz="1800" dirty="0"/>
                    </a:p>
                  </a:txBody>
                  <a:tcPr/>
                </a:tc>
                <a:tc>
                  <a:txBody>
                    <a:bodyPr/>
                    <a:lstStyle/>
                    <a:p>
                      <a:pPr algn="ctr"/>
                      <a:r>
                        <a:rPr lang="en-US" sz="1800" dirty="0" smtClean="0"/>
                        <a:t>242,500</a:t>
                      </a:r>
                      <a:endParaRPr lang="en-GB" sz="1800" dirty="0"/>
                    </a:p>
                  </a:txBody>
                  <a:tcPr/>
                </a:tc>
                <a:tc>
                  <a:txBody>
                    <a:bodyPr/>
                    <a:lstStyle/>
                    <a:p>
                      <a:pPr algn="ctr"/>
                      <a:r>
                        <a:rPr lang="en-US" sz="1800" dirty="0" smtClean="0"/>
                        <a:t>495,000</a:t>
                      </a:r>
                      <a:endParaRPr lang="en-GB" sz="1800" dirty="0"/>
                    </a:p>
                  </a:txBody>
                  <a:tcPr/>
                </a:tc>
              </a:tr>
              <a:tr h="370840">
                <a:tc>
                  <a:txBody>
                    <a:bodyPr/>
                    <a:lstStyle/>
                    <a:p>
                      <a:r>
                        <a:rPr lang="en-US" sz="1800" dirty="0" smtClean="0"/>
                        <a:t>Cat E</a:t>
                      </a:r>
                      <a:r>
                        <a:rPr lang="en-US" sz="1800" baseline="0" dirty="0" smtClean="0"/>
                        <a:t> – Retired/disabled</a:t>
                      </a:r>
                    </a:p>
                    <a:p>
                      <a:r>
                        <a:rPr lang="en-US" sz="1800" baseline="0" dirty="0" smtClean="0"/>
                        <a:t>              no dependent</a:t>
                      </a:r>
                      <a:endParaRPr lang="en-GB" sz="1800" dirty="0"/>
                    </a:p>
                  </a:txBody>
                  <a:tcPr/>
                </a:tc>
                <a:tc>
                  <a:txBody>
                    <a:bodyPr/>
                    <a:lstStyle/>
                    <a:p>
                      <a:pPr algn="ctr"/>
                      <a:r>
                        <a:rPr lang="en-US" sz="1800" dirty="0" smtClean="0"/>
                        <a:t>325,000</a:t>
                      </a:r>
                      <a:endParaRPr lang="en-GB" sz="1800" dirty="0"/>
                    </a:p>
                  </a:txBody>
                  <a:tcPr/>
                </a:tc>
                <a:tc>
                  <a:txBody>
                    <a:bodyPr/>
                    <a:lstStyle/>
                    <a:p>
                      <a:pPr algn="ctr"/>
                      <a:r>
                        <a:rPr lang="en-US" sz="1800" dirty="0" smtClean="0"/>
                        <a:t>162,500</a:t>
                      </a:r>
                      <a:endParaRPr lang="en-GB" sz="1800" dirty="0"/>
                    </a:p>
                  </a:txBody>
                  <a:tcPr/>
                </a:tc>
                <a:tc>
                  <a:txBody>
                    <a:bodyPr/>
                    <a:lstStyle/>
                    <a:p>
                      <a:pPr algn="ctr"/>
                      <a:r>
                        <a:rPr lang="en-US" sz="1800" dirty="0" smtClean="0"/>
                        <a:t>335,000</a:t>
                      </a:r>
                      <a:endParaRPr lang="en-GB" sz="1800" dirty="0"/>
                    </a:p>
                  </a:txBody>
                  <a:tcPr/>
                </a:tc>
              </a:tr>
              <a:tr h="370840">
                <a:tc>
                  <a:txBody>
                    <a:bodyPr/>
                    <a:lstStyle/>
                    <a:p>
                      <a:r>
                        <a:rPr lang="en-US" sz="1800" dirty="0" smtClean="0"/>
                        <a:t>Cat F – Retired/disabled</a:t>
                      </a:r>
                    </a:p>
                    <a:p>
                      <a:r>
                        <a:rPr lang="en-US" sz="1800" dirty="0" smtClean="0"/>
                        <a:t>             one</a:t>
                      </a:r>
                      <a:r>
                        <a:rPr lang="en-US" sz="1800" baseline="0" dirty="0" smtClean="0"/>
                        <a:t> dependent</a:t>
                      </a:r>
                      <a:endParaRPr lang="en-GB" sz="1800" dirty="0"/>
                    </a:p>
                  </a:txBody>
                  <a:tcPr/>
                </a:tc>
                <a:tc>
                  <a:txBody>
                    <a:bodyPr/>
                    <a:lstStyle/>
                    <a:p>
                      <a:pPr algn="ctr"/>
                      <a:r>
                        <a:rPr lang="en-US" sz="1800" dirty="0" smtClean="0"/>
                        <a:t>435,000</a:t>
                      </a:r>
                      <a:endParaRPr lang="en-GB" sz="1800" dirty="0"/>
                    </a:p>
                  </a:txBody>
                  <a:tcPr/>
                </a:tc>
                <a:tc>
                  <a:txBody>
                    <a:bodyPr/>
                    <a:lstStyle/>
                    <a:p>
                      <a:pPr algn="ctr"/>
                      <a:r>
                        <a:rPr lang="en-US" sz="1800" dirty="0" smtClean="0"/>
                        <a:t>217,500</a:t>
                      </a:r>
                      <a:endParaRPr lang="en-GB" sz="1800" dirty="0"/>
                    </a:p>
                  </a:txBody>
                  <a:tcPr/>
                </a:tc>
                <a:tc>
                  <a:txBody>
                    <a:bodyPr/>
                    <a:lstStyle/>
                    <a:p>
                      <a:pPr algn="ctr"/>
                      <a:r>
                        <a:rPr lang="en-US" sz="1800" dirty="0" smtClean="0"/>
                        <a:t>445,000</a:t>
                      </a:r>
                      <a:endParaRPr lang="en-GB" sz="1800" dirty="0"/>
                    </a:p>
                  </a:txBody>
                  <a:tcPr/>
                </a:tc>
              </a:tr>
            </a:tbl>
          </a:graphicData>
        </a:graphic>
      </p:graphicFrame>
      <p:sp>
        <p:nvSpPr>
          <p:cNvPr id="3" name="Title 2"/>
          <p:cNvSpPr>
            <a:spLocks noGrp="1"/>
          </p:cNvSpPr>
          <p:nvPr>
            <p:ph type="title"/>
          </p:nvPr>
        </p:nvSpPr>
        <p:spPr>
          <a:xfrm>
            <a:off x="1371600" y="0"/>
            <a:ext cx="7772400" cy="1143000"/>
          </a:xfrm>
        </p:spPr>
        <p:txBody>
          <a:bodyPr/>
          <a:lstStyle/>
          <a:p>
            <a:r>
              <a:rPr lang="en-GB" dirty="0" smtClean="0"/>
              <a:t>Personal reliefs and deductions</a:t>
            </a:r>
            <a:endParaRPr lang="en-GB" dirty="0"/>
          </a:p>
        </p:txBody>
      </p:sp>
    </p:spTree>
    <p:extLst>
      <p:ext uri="{BB962C8B-B14F-4D97-AF65-F5344CB8AC3E}">
        <p14:creationId xmlns:p14="http://schemas.microsoft.com/office/powerpoint/2010/main" val="1155259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0526550"/>
              </p:ext>
            </p:extLst>
          </p:nvPr>
        </p:nvGraphicFramePr>
        <p:xfrm>
          <a:off x="84163" y="1371600"/>
          <a:ext cx="8831237" cy="3571240"/>
        </p:xfrm>
        <a:graphic>
          <a:graphicData uri="http://schemas.openxmlformats.org/drawingml/2006/table">
            <a:tbl>
              <a:tblPr firstRow="1" bandRow="1">
                <a:tableStyleId>{5C22544A-7EE6-4342-B048-85BDC9FD1C3A}</a:tableStyleId>
              </a:tblPr>
              <a:tblGrid>
                <a:gridCol w="3516865"/>
                <a:gridCol w="1797508"/>
                <a:gridCol w="1797508"/>
                <a:gridCol w="1719356"/>
              </a:tblGrid>
              <a:tr h="370840">
                <a:tc>
                  <a:txBody>
                    <a:bodyPr/>
                    <a:lstStyle/>
                    <a:p>
                      <a:pPr algn="ctr"/>
                      <a:r>
                        <a:rPr lang="en-US" sz="2400" dirty="0" err="1" smtClean="0"/>
                        <a:t>Asst</a:t>
                      </a:r>
                      <a:r>
                        <a:rPr lang="en-US" sz="2400" baseline="0" dirty="0" smtClean="0"/>
                        <a:t> Year</a:t>
                      </a:r>
                      <a:endParaRPr lang="en-GB" sz="2400" dirty="0"/>
                    </a:p>
                  </a:txBody>
                  <a:tcPr/>
                </a:tc>
                <a:tc>
                  <a:txBody>
                    <a:bodyPr/>
                    <a:lstStyle/>
                    <a:p>
                      <a:pPr algn="ctr"/>
                      <a:r>
                        <a:rPr lang="en-US" sz="2400" dirty="0" smtClean="0"/>
                        <a:t>2015</a:t>
                      </a:r>
                      <a:endParaRPr lang="en-GB" sz="2400" dirty="0"/>
                    </a:p>
                  </a:txBody>
                  <a:tcPr/>
                </a:tc>
                <a:tc>
                  <a:txBody>
                    <a:bodyPr/>
                    <a:lstStyle/>
                    <a:p>
                      <a:pPr algn="ctr"/>
                      <a:r>
                        <a:rPr lang="en-US" sz="2400" dirty="0" smtClean="0"/>
                        <a:t>2015-2016</a:t>
                      </a:r>
                      <a:endParaRPr lang="en-GB" sz="2400" dirty="0"/>
                    </a:p>
                  </a:txBody>
                  <a:tcPr/>
                </a:tc>
                <a:tc>
                  <a:txBody>
                    <a:bodyPr/>
                    <a:lstStyle/>
                    <a:p>
                      <a:pPr algn="ctr"/>
                      <a:r>
                        <a:rPr lang="en-US" sz="2400" dirty="0" smtClean="0"/>
                        <a:t>2016-2017</a:t>
                      </a:r>
                      <a:endParaRPr lang="en-GB" sz="2400" dirty="0"/>
                    </a:p>
                  </a:txBody>
                  <a:tcPr/>
                </a:tc>
              </a:tr>
              <a:tr h="370840">
                <a:tc>
                  <a:txBody>
                    <a:bodyPr/>
                    <a:lstStyle/>
                    <a:p>
                      <a:r>
                        <a:rPr lang="en-US" b="1" dirty="0" smtClean="0"/>
                        <a:t>Additional Exemption for child studying undergraduate</a:t>
                      </a:r>
                      <a:endParaRPr lang="en-GB" b="1" dirty="0"/>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r>
                        <a:rPr lang="en-US" dirty="0" smtClean="0"/>
                        <a:t>          - studying in Mauritius</a:t>
                      </a:r>
                      <a:endParaRPr lang="en-GB" dirty="0"/>
                    </a:p>
                  </a:txBody>
                  <a:tcPr/>
                </a:tc>
                <a:tc>
                  <a:txBody>
                    <a:bodyPr/>
                    <a:lstStyle/>
                    <a:p>
                      <a:r>
                        <a:rPr lang="en-US" dirty="0" err="1" smtClean="0"/>
                        <a:t>Rs</a:t>
                      </a:r>
                      <a:r>
                        <a:rPr lang="en-US" dirty="0" smtClean="0"/>
                        <a:t> 80,000</a:t>
                      </a:r>
                      <a:endParaRPr lang="en-GB" dirty="0"/>
                    </a:p>
                  </a:txBody>
                  <a:tcPr/>
                </a:tc>
                <a:tc>
                  <a:txBody>
                    <a:bodyPr/>
                    <a:lstStyle/>
                    <a:p>
                      <a:r>
                        <a:rPr lang="en-US" dirty="0" smtClean="0"/>
                        <a:t>40,000</a:t>
                      </a:r>
                      <a:endParaRPr lang="en-GB" dirty="0"/>
                    </a:p>
                  </a:txBody>
                  <a:tcPr/>
                </a:tc>
                <a:tc rowSpan="2">
                  <a:txBody>
                    <a:bodyPr/>
                    <a:lstStyle/>
                    <a:p>
                      <a:r>
                        <a:rPr lang="en-US" dirty="0" err="1" smtClean="0"/>
                        <a:t>Rs</a:t>
                      </a:r>
                      <a:r>
                        <a:rPr lang="en-US" dirty="0" smtClean="0"/>
                        <a:t> 135,000 – max years -increased from 3 to 6 </a:t>
                      </a:r>
                      <a:endParaRPr lang="en-GB" dirty="0"/>
                    </a:p>
                  </a:txBody>
                  <a:tcPr/>
                </a:tc>
              </a:tr>
              <a:tr h="370840">
                <a:tc>
                  <a:txBody>
                    <a:bodyPr/>
                    <a:lstStyle/>
                    <a:p>
                      <a:r>
                        <a:rPr lang="en-US" dirty="0" smtClean="0"/>
                        <a:t>          -</a:t>
                      </a:r>
                      <a:r>
                        <a:rPr lang="en-US" baseline="0" dirty="0" smtClean="0"/>
                        <a:t> outside Mauritius</a:t>
                      </a:r>
                      <a:endParaRPr lang="en-GB" dirty="0"/>
                    </a:p>
                  </a:txBody>
                  <a:tcPr/>
                </a:tc>
                <a:tc>
                  <a:txBody>
                    <a:bodyPr/>
                    <a:lstStyle/>
                    <a:p>
                      <a:r>
                        <a:rPr lang="en-US" dirty="0" err="1" smtClean="0"/>
                        <a:t>Rs</a:t>
                      </a:r>
                      <a:r>
                        <a:rPr lang="en-US" dirty="0" smtClean="0"/>
                        <a:t> 125,000</a:t>
                      </a:r>
                    </a:p>
                    <a:p>
                      <a:r>
                        <a:rPr lang="en-US" dirty="0" smtClean="0"/>
                        <a:t>Max 3 years</a:t>
                      </a:r>
                      <a:endParaRPr lang="en-GB" dirty="0"/>
                    </a:p>
                  </a:txBody>
                  <a:tcPr/>
                </a:tc>
                <a:tc>
                  <a:txBody>
                    <a:bodyPr/>
                    <a:lstStyle/>
                    <a:p>
                      <a:r>
                        <a:rPr lang="en-US" dirty="0" smtClean="0"/>
                        <a:t>62,500</a:t>
                      </a:r>
                    </a:p>
                    <a:p>
                      <a:r>
                        <a:rPr lang="en-US" dirty="0" smtClean="0"/>
                        <a:t>Max 3 years</a:t>
                      </a:r>
                      <a:endParaRPr lang="en-GB" dirty="0"/>
                    </a:p>
                  </a:txBody>
                  <a:tcPr/>
                </a:tc>
                <a:tc vMerge="1">
                  <a:txBody>
                    <a:bodyPr/>
                    <a:lstStyle/>
                    <a:p>
                      <a:endParaRPr lang="en-GB" dirty="0"/>
                    </a:p>
                  </a:txBody>
                  <a:tcPr/>
                </a:tc>
              </a:tr>
              <a:tr h="370840">
                <a:tc>
                  <a:txBody>
                    <a:bodyPr/>
                    <a:lstStyle/>
                    <a:p>
                      <a:endParaRPr lang="en-GB" b="1" dirty="0"/>
                    </a:p>
                  </a:txBody>
                  <a:tcPr/>
                </a:tc>
                <a:tc>
                  <a:txBody>
                    <a:bodyPr/>
                    <a:lstStyle/>
                    <a:p>
                      <a:endParaRPr lang="en-GB"/>
                    </a:p>
                  </a:txBody>
                  <a:tcPr/>
                </a:tc>
                <a:tc>
                  <a:txBody>
                    <a:bodyPr/>
                    <a:lstStyle/>
                    <a:p>
                      <a:endParaRPr lang="en-GB"/>
                    </a:p>
                  </a:txBody>
                  <a:tcPr/>
                </a:tc>
                <a:tc>
                  <a:txBody>
                    <a:bodyPr/>
                    <a:lstStyle/>
                    <a:p>
                      <a:endParaRPr lang="en-GB"/>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Interest relief on secured housing loan</a:t>
                      </a:r>
                      <a:endParaRPr lang="en-GB" b="1" dirty="0" smtClean="0"/>
                    </a:p>
                    <a:p>
                      <a:endParaRPr lang="en-GB" dirty="0"/>
                    </a:p>
                  </a:txBody>
                  <a:tcPr/>
                </a:tc>
                <a:tc>
                  <a:txBody>
                    <a:bodyPr/>
                    <a:lstStyle/>
                    <a:p>
                      <a:r>
                        <a:rPr lang="en-US" dirty="0" err="1" smtClean="0"/>
                        <a:t>Rs</a:t>
                      </a:r>
                      <a:r>
                        <a:rPr lang="en-US" dirty="0" smtClean="0"/>
                        <a:t> 120,000</a:t>
                      </a:r>
                    </a:p>
                    <a:p>
                      <a:r>
                        <a:rPr lang="en-US" dirty="0" smtClean="0"/>
                        <a:t>Max 5 years</a:t>
                      </a:r>
                      <a:endParaRPr lang="en-GB" dirty="0"/>
                    </a:p>
                  </a:txBody>
                  <a:tcPr/>
                </a:tc>
                <a:tc>
                  <a:txBody>
                    <a:bodyPr/>
                    <a:lstStyle/>
                    <a:p>
                      <a:r>
                        <a:rPr lang="en-US" dirty="0" err="1" smtClean="0"/>
                        <a:t>Rs</a:t>
                      </a:r>
                      <a:r>
                        <a:rPr lang="en-US" dirty="0" smtClean="0"/>
                        <a:t> 60,000</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Max 5 years</a:t>
                      </a:r>
                      <a:endParaRPr lang="en-GB" dirty="0"/>
                    </a:p>
                  </a:txBody>
                  <a:tcPr/>
                </a:tc>
                <a:tc>
                  <a:txBody>
                    <a:bodyPr/>
                    <a:lstStyle/>
                    <a:p>
                      <a:r>
                        <a:rPr lang="en-US" dirty="0" smtClean="0"/>
                        <a:t>No limit</a:t>
                      </a:r>
                      <a:r>
                        <a:rPr lang="en-US" baseline="0" dirty="0" smtClean="0"/>
                        <a:t> on</a:t>
                      </a:r>
                    </a:p>
                    <a:p>
                      <a:r>
                        <a:rPr lang="en-US" baseline="0" dirty="0" smtClean="0"/>
                        <a:t>Amount and no. of years</a:t>
                      </a:r>
                      <a:endParaRPr lang="en-GB" dirty="0"/>
                    </a:p>
                  </a:txBody>
                  <a:tcPr/>
                </a:tc>
              </a:tr>
            </a:tbl>
          </a:graphicData>
        </a:graphic>
      </p:graphicFrame>
      <p:sp>
        <p:nvSpPr>
          <p:cNvPr id="3" name="Title 2"/>
          <p:cNvSpPr>
            <a:spLocks noGrp="1"/>
          </p:cNvSpPr>
          <p:nvPr>
            <p:ph type="title"/>
          </p:nvPr>
        </p:nvSpPr>
        <p:spPr>
          <a:xfrm>
            <a:off x="1447800" y="0"/>
            <a:ext cx="7696200" cy="1143000"/>
          </a:xfrm>
        </p:spPr>
        <p:txBody>
          <a:bodyPr/>
          <a:lstStyle/>
          <a:p>
            <a:r>
              <a:rPr lang="en-GB" dirty="0"/>
              <a:t>Personal reliefs and deductions</a:t>
            </a:r>
          </a:p>
        </p:txBody>
      </p:sp>
    </p:spTree>
    <p:extLst>
      <p:ext uri="{BB962C8B-B14F-4D97-AF65-F5344CB8AC3E}">
        <p14:creationId xmlns:p14="http://schemas.microsoft.com/office/powerpoint/2010/main" val="1303661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500670382"/>
              </p:ext>
            </p:extLst>
          </p:nvPr>
        </p:nvGraphicFramePr>
        <p:xfrm>
          <a:off x="152400" y="1295400"/>
          <a:ext cx="8610600" cy="4587240"/>
        </p:xfrm>
        <a:graphic>
          <a:graphicData uri="http://schemas.openxmlformats.org/drawingml/2006/table">
            <a:tbl>
              <a:tblPr firstRow="1" bandRow="1">
                <a:tableStyleId>{5C22544A-7EE6-4342-B048-85BDC9FD1C3A}</a:tableStyleId>
              </a:tblPr>
              <a:tblGrid>
                <a:gridCol w="2971800"/>
                <a:gridCol w="1905000"/>
                <a:gridCol w="1828800"/>
                <a:gridCol w="1905000"/>
              </a:tblGrid>
              <a:tr h="370840">
                <a:tc gridSpan="4">
                  <a:txBody>
                    <a:bodyPr/>
                    <a:lstStyle/>
                    <a:p>
                      <a:pPr algn="ctr"/>
                      <a:r>
                        <a:rPr lang="en-GB" sz="2400" dirty="0" smtClean="0"/>
                        <a:t>Relief for medical or health insurance premium </a:t>
                      </a:r>
                      <a:endParaRPr lang="en-GB" sz="2400" dirty="0"/>
                    </a:p>
                  </a:txBody>
                  <a:tcPr/>
                </a:tc>
                <a:tc hMerge="1">
                  <a:txBody>
                    <a:bodyPr/>
                    <a:lstStyle/>
                    <a:p>
                      <a:pPr algn="ctr"/>
                      <a:endParaRPr lang="en-GB" sz="2400" dirty="0"/>
                    </a:p>
                  </a:txBody>
                  <a:tcPr/>
                </a:tc>
                <a:tc hMerge="1">
                  <a:txBody>
                    <a:bodyPr/>
                    <a:lstStyle/>
                    <a:p>
                      <a:pPr algn="ctr"/>
                      <a:endParaRPr lang="en-GB" sz="2400" dirty="0"/>
                    </a:p>
                  </a:txBody>
                  <a:tcPr/>
                </a:tc>
                <a:tc hMerge="1">
                  <a:txBody>
                    <a:bodyPr/>
                    <a:lstStyle/>
                    <a:p>
                      <a:pPr algn="ctr"/>
                      <a:endParaRPr lang="en-GB" sz="2400" dirty="0"/>
                    </a:p>
                  </a:txBody>
                  <a:tcPr/>
                </a:tc>
              </a:tr>
              <a:tr h="370840">
                <a:tc>
                  <a:txBody>
                    <a:bodyPr/>
                    <a:lstStyle/>
                    <a:p>
                      <a:pPr algn="ctr"/>
                      <a:r>
                        <a:rPr lang="en-US" sz="2400" dirty="0" err="1" smtClean="0"/>
                        <a:t>Asst</a:t>
                      </a:r>
                      <a:r>
                        <a:rPr lang="en-US" sz="2400" baseline="0" dirty="0" smtClean="0"/>
                        <a:t> Year</a:t>
                      </a:r>
                      <a:endParaRPr lang="en-GB" sz="2400" dirty="0"/>
                    </a:p>
                  </a:txBody>
                  <a:tcPr/>
                </a:tc>
                <a:tc>
                  <a:txBody>
                    <a:bodyPr/>
                    <a:lstStyle/>
                    <a:p>
                      <a:pPr algn="ctr"/>
                      <a:r>
                        <a:rPr lang="en-US" sz="2400" dirty="0" smtClean="0"/>
                        <a:t>2015</a:t>
                      </a:r>
                      <a:endParaRPr lang="en-GB" sz="2400" dirty="0"/>
                    </a:p>
                  </a:txBody>
                  <a:tcPr/>
                </a:tc>
                <a:tc>
                  <a:txBody>
                    <a:bodyPr/>
                    <a:lstStyle/>
                    <a:p>
                      <a:pPr algn="ctr"/>
                      <a:r>
                        <a:rPr lang="en-US" sz="2400" dirty="0" smtClean="0"/>
                        <a:t>2015-2016</a:t>
                      </a:r>
                      <a:endParaRPr lang="en-GB" sz="2400" dirty="0"/>
                    </a:p>
                  </a:txBody>
                  <a:tcPr/>
                </a:tc>
                <a:tc>
                  <a:txBody>
                    <a:bodyPr/>
                    <a:lstStyle/>
                    <a:p>
                      <a:pPr algn="ctr"/>
                      <a:r>
                        <a:rPr lang="en-US" sz="2400" dirty="0" smtClean="0"/>
                        <a:t>2016-2017</a:t>
                      </a:r>
                      <a:endParaRPr lang="en-GB" sz="2400" dirty="0"/>
                    </a:p>
                  </a:txBody>
                  <a:tcPr/>
                </a:tc>
              </a:tr>
              <a:tr h="370840">
                <a:tc>
                  <a:txBody>
                    <a:bodyPr/>
                    <a:lstStyle/>
                    <a:p>
                      <a:r>
                        <a:rPr lang="en-US" sz="1800" dirty="0" smtClean="0"/>
                        <a:t>Cat</a:t>
                      </a:r>
                      <a:r>
                        <a:rPr lang="en-US" sz="1800" baseline="0" dirty="0" smtClean="0"/>
                        <a:t> A – no dependent</a:t>
                      </a:r>
                      <a:endParaRPr lang="en-GB" sz="1800" dirty="0"/>
                    </a:p>
                  </a:txBody>
                  <a:tcPr/>
                </a:tc>
                <a:tc>
                  <a:txBody>
                    <a:bodyPr/>
                    <a:lstStyle/>
                    <a:p>
                      <a:pPr algn="ctr"/>
                      <a:r>
                        <a:rPr lang="en-US" dirty="0" smtClean="0"/>
                        <a:t>12,000</a:t>
                      </a:r>
                      <a:endParaRPr lang="en-GB" dirty="0"/>
                    </a:p>
                  </a:txBody>
                  <a:tcPr/>
                </a:tc>
                <a:tc>
                  <a:txBody>
                    <a:bodyPr/>
                    <a:lstStyle/>
                    <a:p>
                      <a:pPr algn="ctr"/>
                      <a:r>
                        <a:rPr lang="en-US" dirty="0" smtClean="0"/>
                        <a:t>6,000</a:t>
                      </a:r>
                      <a:endParaRPr lang="en-GB" dirty="0"/>
                    </a:p>
                  </a:txBody>
                  <a:tcPr/>
                </a:tc>
                <a:tc>
                  <a:txBody>
                    <a:bodyPr/>
                    <a:lstStyle/>
                    <a:p>
                      <a:pPr algn="ctr"/>
                      <a:r>
                        <a:rPr lang="en-US" dirty="0" smtClean="0"/>
                        <a:t>12,000</a:t>
                      </a:r>
                      <a:endParaRPr lang="en-GB" dirty="0"/>
                    </a:p>
                  </a:txBody>
                  <a:tcPr/>
                </a:tc>
              </a:tr>
              <a:tr h="370840">
                <a:tc>
                  <a:txBody>
                    <a:bodyPr/>
                    <a:lstStyle/>
                    <a:p>
                      <a:r>
                        <a:rPr lang="en-US" sz="1800" dirty="0" smtClean="0"/>
                        <a:t>Cat B – one dependent</a:t>
                      </a:r>
                      <a:endParaRPr lang="en-GB" sz="1800" dirty="0"/>
                    </a:p>
                  </a:txBody>
                  <a:tcPr/>
                </a:tc>
                <a:tc>
                  <a:txBody>
                    <a:bodyPr/>
                    <a:lstStyle/>
                    <a:p>
                      <a:pPr algn="ctr"/>
                      <a:r>
                        <a:rPr lang="en-US" dirty="0" smtClean="0"/>
                        <a:t>12,000 + 12,000</a:t>
                      </a:r>
                      <a:endParaRPr lang="en-GB" dirty="0"/>
                    </a:p>
                  </a:txBody>
                  <a:tcPr/>
                </a:tc>
                <a:tc>
                  <a:txBody>
                    <a:bodyPr/>
                    <a:lstStyle/>
                    <a:p>
                      <a:pPr algn="ctr"/>
                      <a:r>
                        <a:rPr lang="en-US" dirty="0" smtClean="0"/>
                        <a:t>6,000 + 6,000</a:t>
                      </a:r>
                      <a:endParaRPr lang="en-GB" dirty="0"/>
                    </a:p>
                  </a:txBody>
                  <a:tcPr/>
                </a:tc>
                <a:tc>
                  <a:txBody>
                    <a:bodyPr/>
                    <a:lstStyle/>
                    <a:p>
                      <a:pPr algn="ctr"/>
                      <a:r>
                        <a:rPr lang="en-US" dirty="0" smtClean="0"/>
                        <a:t>12,000 + 12,000</a:t>
                      </a:r>
                      <a:endParaRPr lang="en-GB" dirty="0"/>
                    </a:p>
                  </a:txBody>
                  <a:tcPr/>
                </a:tc>
              </a:tr>
              <a:tr h="370840">
                <a:tc>
                  <a:txBody>
                    <a:bodyPr/>
                    <a:lstStyle/>
                    <a:p>
                      <a:r>
                        <a:rPr lang="en-US" sz="1800" dirty="0" smtClean="0"/>
                        <a:t>Cat C – two dependents</a:t>
                      </a:r>
                      <a:endParaRPr lang="en-GB" sz="1800" dirty="0"/>
                    </a:p>
                  </a:txBody>
                  <a:tcPr/>
                </a:tc>
                <a:tc>
                  <a:txBody>
                    <a:bodyPr/>
                    <a:lstStyle/>
                    <a:p>
                      <a:pPr algn="ctr"/>
                      <a:r>
                        <a:rPr lang="en-US" dirty="0" smtClean="0"/>
                        <a:t>12,000 + 12,000 + 6,000</a:t>
                      </a:r>
                      <a:endParaRPr lang="en-GB" dirty="0"/>
                    </a:p>
                  </a:txBody>
                  <a:tcPr/>
                </a:tc>
                <a:tc>
                  <a:txBody>
                    <a:bodyPr/>
                    <a:lstStyle/>
                    <a:p>
                      <a:pPr algn="ctr"/>
                      <a:r>
                        <a:rPr lang="en-US" dirty="0" smtClean="0"/>
                        <a:t>6,000 + 6,000</a:t>
                      </a:r>
                    </a:p>
                    <a:p>
                      <a:pPr algn="ctr"/>
                      <a:r>
                        <a:rPr lang="en-US" dirty="0" smtClean="0"/>
                        <a:t>+ 3,000</a:t>
                      </a:r>
                      <a:endParaRPr lang="en-GB" dirty="0"/>
                    </a:p>
                  </a:txBody>
                  <a:tcPr/>
                </a:tc>
                <a:tc>
                  <a:txBody>
                    <a:bodyPr/>
                    <a:lstStyle/>
                    <a:p>
                      <a:pPr algn="ctr"/>
                      <a:r>
                        <a:rPr lang="en-US" dirty="0" smtClean="0"/>
                        <a:t>12,000 + 12,000</a:t>
                      </a:r>
                    </a:p>
                    <a:p>
                      <a:pPr algn="ctr"/>
                      <a:r>
                        <a:rPr lang="en-US" dirty="0" smtClean="0"/>
                        <a:t>+ 6,000</a:t>
                      </a:r>
                      <a:endParaRPr lang="en-GB" dirty="0"/>
                    </a:p>
                  </a:txBody>
                  <a:tcPr/>
                </a:tc>
              </a:tr>
              <a:tr h="370840">
                <a:tc>
                  <a:txBody>
                    <a:bodyPr/>
                    <a:lstStyle/>
                    <a:p>
                      <a:r>
                        <a:rPr lang="en-US" sz="1800" dirty="0" smtClean="0"/>
                        <a:t>Cat D – 3 dependents</a:t>
                      </a:r>
                      <a:endParaRPr lang="en-GB" sz="1800" dirty="0"/>
                    </a:p>
                  </a:txBody>
                  <a:tcPr/>
                </a:tc>
                <a:tc>
                  <a:txBody>
                    <a:bodyPr/>
                    <a:lstStyle/>
                    <a:p>
                      <a:pPr algn="ctr"/>
                      <a:r>
                        <a:rPr lang="en-US" dirty="0" smtClean="0"/>
                        <a:t>12,000 + 12,000 + 6,000 + 6,000</a:t>
                      </a:r>
                      <a:endParaRPr lang="en-GB" dirty="0"/>
                    </a:p>
                  </a:txBody>
                  <a:tcPr/>
                </a:tc>
                <a:tc>
                  <a:txBody>
                    <a:bodyPr/>
                    <a:lstStyle/>
                    <a:p>
                      <a:pPr algn="ctr"/>
                      <a:r>
                        <a:rPr lang="en-US" dirty="0" smtClean="0"/>
                        <a:t>6,000 + 6,000</a:t>
                      </a:r>
                    </a:p>
                    <a:p>
                      <a:pPr algn="ctr"/>
                      <a:r>
                        <a:rPr lang="en-US" dirty="0" smtClean="0"/>
                        <a:t>+ 3,000 + 3,000</a:t>
                      </a:r>
                      <a:endParaRPr lang="en-GB" dirty="0"/>
                    </a:p>
                  </a:txBody>
                  <a:tcPr/>
                </a:tc>
                <a:tc>
                  <a:txBody>
                    <a:bodyPr/>
                    <a:lstStyle/>
                    <a:p>
                      <a:pPr algn="ctr"/>
                      <a:r>
                        <a:rPr lang="en-US" dirty="0" smtClean="0"/>
                        <a:t>12,000 + 12,000</a:t>
                      </a:r>
                    </a:p>
                    <a:p>
                      <a:pPr algn="ctr"/>
                      <a:r>
                        <a:rPr lang="en-US" dirty="0" smtClean="0"/>
                        <a:t>+ 6,000 + 6,000</a:t>
                      </a:r>
                      <a:endParaRPr lang="en-GB" dirty="0"/>
                    </a:p>
                  </a:txBody>
                  <a:tcPr/>
                </a:tc>
              </a:tr>
              <a:tr h="370840">
                <a:tc>
                  <a:txBody>
                    <a:bodyPr/>
                    <a:lstStyle/>
                    <a:p>
                      <a:r>
                        <a:rPr lang="en-US" sz="1800" dirty="0" smtClean="0"/>
                        <a:t>Cat E</a:t>
                      </a:r>
                      <a:r>
                        <a:rPr lang="en-US" sz="1800" baseline="0" dirty="0" smtClean="0"/>
                        <a:t> – Retired/disabled</a:t>
                      </a:r>
                    </a:p>
                    <a:p>
                      <a:r>
                        <a:rPr lang="en-US" sz="1800" baseline="0" dirty="0" smtClean="0"/>
                        <a:t>              no dependent</a:t>
                      </a:r>
                      <a:endParaRPr lang="en-GB" sz="1800" dirty="0"/>
                    </a:p>
                  </a:txBody>
                  <a:tcPr/>
                </a:tc>
                <a:tc>
                  <a:txBody>
                    <a:bodyPr/>
                    <a:lstStyle/>
                    <a:p>
                      <a:pPr algn="ctr"/>
                      <a:r>
                        <a:rPr lang="en-US" dirty="0" smtClean="0"/>
                        <a:t>12,000</a:t>
                      </a:r>
                      <a:endParaRPr lang="en-GB" dirty="0"/>
                    </a:p>
                  </a:txBody>
                  <a:tcPr/>
                </a:tc>
                <a:tc>
                  <a:txBody>
                    <a:bodyPr/>
                    <a:lstStyle/>
                    <a:p>
                      <a:pPr algn="ctr"/>
                      <a:r>
                        <a:rPr lang="en-US" dirty="0" smtClean="0"/>
                        <a:t>6,000</a:t>
                      </a:r>
                      <a:endParaRPr lang="en-GB" dirty="0"/>
                    </a:p>
                  </a:txBody>
                  <a:tcPr/>
                </a:tc>
                <a:tc>
                  <a:txBody>
                    <a:bodyPr/>
                    <a:lstStyle/>
                    <a:p>
                      <a:pPr algn="ctr"/>
                      <a:r>
                        <a:rPr lang="en-US" dirty="0" smtClean="0"/>
                        <a:t>12,000</a:t>
                      </a:r>
                      <a:endParaRPr lang="en-GB" dirty="0"/>
                    </a:p>
                  </a:txBody>
                  <a:tcPr/>
                </a:tc>
              </a:tr>
              <a:tr h="370840">
                <a:tc>
                  <a:txBody>
                    <a:bodyPr/>
                    <a:lstStyle/>
                    <a:p>
                      <a:r>
                        <a:rPr lang="en-US" sz="1800" dirty="0" smtClean="0"/>
                        <a:t>Cat F – Retired/disabled</a:t>
                      </a:r>
                    </a:p>
                    <a:p>
                      <a:r>
                        <a:rPr lang="en-US" sz="1800" dirty="0" smtClean="0"/>
                        <a:t>             one</a:t>
                      </a:r>
                      <a:r>
                        <a:rPr lang="en-US" sz="1800" baseline="0" dirty="0" smtClean="0"/>
                        <a:t> dependent</a:t>
                      </a:r>
                      <a:endParaRPr lang="en-GB" sz="1800" dirty="0"/>
                    </a:p>
                  </a:txBody>
                  <a:tcPr/>
                </a:tc>
                <a:tc>
                  <a:txBody>
                    <a:bodyPr/>
                    <a:lstStyle/>
                    <a:p>
                      <a:pPr algn="ctr"/>
                      <a:r>
                        <a:rPr lang="en-US" dirty="0" smtClean="0"/>
                        <a:t>12,000 + 12,000</a:t>
                      </a:r>
                      <a:endParaRPr lang="en-GB" dirty="0"/>
                    </a:p>
                  </a:txBody>
                  <a:tcPr/>
                </a:tc>
                <a:tc>
                  <a:txBody>
                    <a:bodyPr/>
                    <a:lstStyle/>
                    <a:p>
                      <a:pPr algn="ctr"/>
                      <a:r>
                        <a:rPr lang="en-US" dirty="0" smtClean="0"/>
                        <a:t>6,000 + 6,000</a:t>
                      </a:r>
                      <a:endParaRPr lang="en-GB" dirty="0"/>
                    </a:p>
                  </a:txBody>
                  <a:tcPr/>
                </a:tc>
                <a:tc>
                  <a:txBody>
                    <a:bodyPr/>
                    <a:lstStyle/>
                    <a:p>
                      <a:pPr algn="ctr"/>
                      <a:r>
                        <a:rPr lang="en-US" dirty="0" smtClean="0"/>
                        <a:t>12,000 + 12,000</a:t>
                      </a:r>
                      <a:endParaRPr lang="en-GB" dirty="0"/>
                    </a:p>
                  </a:txBody>
                  <a:tcPr/>
                </a:tc>
              </a:tr>
              <a:tr h="370840">
                <a:tc>
                  <a:txBody>
                    <a:bodyPr/>
                    <a:lstStyle/>
                    <a:p>
                      <a:endParaRPr lang="en-GB"/>
                    </a:p>
                  </a:txBody>
                  <a:tcPr/>
                </a:tc>
                <a:tc>
                  <a:txBody>
                    <a:bodyPr/>
                    <a:lstStyle/>
                    <a:p>
                      <a:pPr algn="ctr"/>
                      <a:endParaRPr lang="en-GB"/>
                    </a:p>
                  </a:txBody>
                  <a:tcPr/>
                </a:tc>
                <a:tc>
                  <a:txBody>
                    <a:bodyPr/>
                    <a:lstStyle/>
                    <a:p>
                      <a:pPr algn="ctr"/>
                      <a:endParaRPr lang="en-GB"/>
                    </a:p>
                  </a:txBody>
                  <a:tcPr/>
                </a:tc>
                <a:tc>
                  <a:txBody>
                    <a:bodyPr/>
                    <a:lstStyle/>
                    <a:p>
                      <a:pPr algn="ctr"/>
                      <a:endParaRPr lang="en-GB" dirty="0"/>
                    </a:p>
                  </a:txBody>
                  <a:tcPr/>
                </a:tc>
              </a:tr>
            </a:tbl>
          </a:graphicData>
        </a:graphic>
      </p:graphicFrame>
      <p:sp>
        <p:nvSpPr>
          <p:cNvPr id="3" name="Title 2"/>
          <p:cNvSpPr>
            <a:spLocks noGrp="1"/>
          </p:cNvSpPr>
          <p:nvPr>
            <p:ph type="title"/>
          </p:nvPr>
        </p:nvSpPr>
        <p:spPr>
          <a:xfrm>
            <a:off x="1524000" y="0"/>
            <a:ext cx="7620000" cy="1143000"/>
          </a:xfrm>
        </p:spPr>
        <p:txBody>
          <a:bodyPr/>
          <a:lstStyle/>
          <a:p>
            <a:r>
              <a:rPr lang="en-GB" dirty="0"/>
              <a:t>Personal reliefs and deductions</a:t>
            </a:r>
          </a:p>
        </p:txBody>
      </p:sp>
    </p:spTree>
    <p:extLst>
      <p:ext uri="{BB962C8B-B14F-4D97-AF65-F5344CB8AC3E}">
        <p14:creationId xmlns:p14="http://schemas.microsoft.com/office/powerpoint/2010/main" val="3051614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a:t>
            </a:r>
            <a:r>
              <a:rPr lang="en-US" u="sng" dirty="0" smtClean="0"/>
              <a:t>individual</a:t>
            </a:r>
            <a:r>
              <a:rPr lang="en-US" dirty="0" smtClean="0"/>
              <a:t> who invests in solar energy unit, including photovoltaic kits and battery for storage of electricity is entitled to deduct the amount invested from his net income.</a:t>
            </a:r>
          </a:p>
          <a:p>
            <a:r>
              <a:rPr lang="en-US" dirty="0" smtClean="0"/>
              <a:t>In case of couple, the deduction may be taken by one spouse or shared equally.</a:t>
            </a:r>
          </a:p>
          <a:p>
            <a:r>
              <a:rPr lang="en-US" dirty="0" smtClean="0"/>
              <a:t>Any unrelieved amount in an income year may be carried forward and deducted against net income of succeeding years.</a:t>
            </a:r>
            <a:endParaRPr lang="en-US" dirty="0"/>
          </a:p>
        </p:txBody>
      </p:sp>
      <p:sp>
        <p:nvSpPr>
          <p:cNvPr id="3" name="Title 2"/>
          <p:cNvSpPr>
            <a:spLocks noGrp="1"/>
          </p:cNvSpPr>
          <p:nvPr>
            <p:ph type="title"/>
          </p:nvPr>
        </p:nvSpPr>
        <p:spPr>
          <a:xfrm>
            <a:off x="1143000" y="0"/>
            <a:ext cx="8001000" cy="1143000"/>
          </a:xfrm>
        </p:spPr>
        <p:txBody>
          <a:bodyPr/>
          <a:lstStyle/>
          <a:p>
            <a:r>
              <a:rPr lang="en-US" dirty="0" smtClean="0"/>
              <a:t>Solar Energy Investment Allowance</a:t>
            </a:r>
            <a:endParaRPr lang="en-US" dirty="0"/>
          </a:p>
        </p:txBody>
      </p:sp>
    </p:spTree>
    <p:extLst>
      <p:ext uri="{BB962C8B-B14F-4D97-AF65-F5344CB8AC3E}">
        <p14:creationId xmlns:p14="http://schemas.microsoft.com/office/powerpoint/2010/main" val="2634958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610600" cy="4953000"/>
          </a:xfrm>
        </p:spPr>
        <p:txBody>
          <a:bodyPr/>
          <a:lstStyle/>
          <a:p>
            <a:r>
              <a:rPr lang="en-US" sz="2800" dirty="0" smtClean="0"/>
              <a:t>Exemption limit of lump sum on commutation of pension, retiring allowance, severance allowance etc. increased from </a:t>
            </a:r>
            <a:r>
              <a:rPr lang="en-US" sz="2800" dirty="0" err="1" smtClean="0"/>
              <a:t>Rs</a:t>
            </a:r>
            <a:r>
              <a:rPr lang="en-US" sz="2800" dirty="0" smtClean="0"/>
              <a:t> 1.5 million to </a:t>
            </a:r>
            <a:r>
              <a:rPr lang="en-US" sz="2800" dirty="0" err="1" smtClean="0"/>
              <a:t>Rs</a:t>
            </a:r>
            <a:r>
              <a:rPr lang="en-US" sz="2800" dirty="0" smtClean="0"/>
              <a:t> 2 million.</a:t>
            </a:r>
          </a:p>
          <a:p>
            <a:r>
              <a:rPr lang="en-US" sz="2800" dirty="0" smtClean="0"/>
              <a:t>Basic retirement pension paid to a charitable institution. </a:t>
            </a:r>
          </a:p>
          <a:p>
            <a:r>
              <a:rPr lang="en-US" sz="2800" dirty="0" smtClean="0"/>
              <a:t>Income derived by a person engaged in bio-farming approved by FAREI for 8 succeeding years as from income year in which activity is started.</a:t>
            </a:r>
          </a:p>
          <a:p>
            <a:r>
              <a:rPr lang="en-US" sz="2800" dirty="0" smtClean="0"/>
              <a:t>Income derived by a member of Mauritian diaspora for first 10 years as from year of return.</a:t>
            </a:r>
            <a:endParaRPr lang="en-US" sz="2800" dirty="0"/>
          </a:p>
        </p:txBody>
      </p:sp>
      <p:sp>
        <p:nvSpPr>
          <p:cNvPr id="3" name="Title 2"/>
          <p:cNvSpPr>
            <a:spLocks noGrp="1"/>
          </p:cNvSpPr>
          <p:nvPr>
            <p:ph type="title"/>
          </p:nvPr>
        </p:nvSpPr>
        <p:spPr>
          <a:xfrm>
            <a:off x="1524000" y="0"/>
            <a:ext cx="7620000" cy="1143000"/>
          </a:xfrm>
        </p:spPr>
        <p:txBody>
          <a:bodyPr/>
          <a:lstStyle/>
          <a:p>
            <a:r>
              <a:rPr lang="en-US" dirty="0" smtClean="0"/>
              <a:t>Exempt income </a:t>
            </a:r>
            <a:endParaRPr lang="en-US" dirty="0"/>
          </a:p>
        </p:txBody>
      </p:sp>
    </p:spTree>
    <p:extLst>
      <p:ext uri="{BB962C8B-B14F-4D97-AF65-F5344CB8AC3E}">
        <p14:creationId xmlns:p14="http://schemas.microsoft.com/office/powerpoint/2010/main" val="1349640796"/>
      </p:ext>
    </p:extLst>
  </p:cSld>
  <p:clrMapOvr>
    <a:masterClrMapping/>
  </p:clrMapOvr>
</p:sld>
</file>

<file path=ppt/theme/theme1.xml><?xml version="1.0" encoding="utf-8"?>
<a:theme xmlns:a="http://schemas.openxmlformats.org/drawingml/2006/main" name="4_Performance of management team (Jan 10-Dec 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4_Performance of management team (Jan 10-Dec 10)">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Performance of management team (Jan 10-Dec 10)</Template>
  <TotalTime>6471</TotalTime>
  <Words>2601</Words>
  <Application>Microsoft Office PowerPoint</Application>
  <PresentationFormat>On-screen Show (4:3)</PresentationFormat>
  <Paragraphs>270</Paragraphs>
  <Slides>43</Slides>
  <Notes>21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4_Performance of management team (Jan 10-Dec 10)</vt:lpstr>
      <vt:lpstr>Finance Act 2015 Update</vt:lpstr>
      <vt:lpstr>Individual Income tax</vt:lpstr>
      <vt:lpstr>Change in income year end from 31 Dec to 30 June</vt:lpstr>
      <vt:lpstr>Change in income year end from 31 Dec to 30 June(cont)</vt:lpstr>
      <vt:lpstr>Personal reliefs and deductions</vt:lpstr>
      <vt:lpstr>Personal reliefs and deductions</vt:lpstr>
      <vt:lpstr>Personal reliefs and deductions</vt:lpstr>
      <vt:lpstr>Solar Energy Investment Allowance</vt:lpstr>
      <vt:lpstr>Exempt income </vt:lpstr>
      <vt:lpstr>         Recap – CPS Statement</vt:lpstr>
      <vt:lpstr>S 106(1) CPS due date</vt:lpstr>
      <vt:lpstr>Corporate tax</vt:lpstr>
      <vt:lpstr>Small company registered with SMEDA – ITA new section 49B</vt:lpstr>
      <vt:lpstr>S 50B Advance  Payment System</vt:lpstr>
      <vt:lpstr>S 50B Advance  Payment System</vt:lpstr>
      <vt:lpstr>S 44 A - Alternative Minimum Tax</vt:lpstr>
      <vt:lpstr>S 50 H Special levy on banks</vt:lpstr>
      <vt:lpstr>S 50I - Solidarity levy on telephony service providers</vt:lpstr>
      <vt:lpstr>S 50 L - CSR Fund</vt:lpstr>
      <vt:lpstr>CSR Fund (cont)</vt:lpstr>
      <vt:lpstr> S 76 - Arrangement for relief from  double taxation and exchange of information</vt:lpstr>
      <vt:lpstr>Penalty for late submission of ROE by employer</vt:lpstr>
      <vt:lpstr>TDS</vt:lpstr>
      <vt:lpstr>S 116 Return of income by companies</vt:lpstr>
      <vt:lpstr>118A Return of income in respect of approved return date</vt:lpstr>
      <vt:lpstr>S 121 Penalty for late submission of returns of income</vt:lpstr>
      <vt:lpstr>S 122 Penalty for late payment of tax</vt:lpstr>
      <vt:lpstr>S 122D Interest on unpaid tax</vt:lpstr>
      <vt:lpstr>Cash accounting</vt:lpstr>
      <vt:lpstr>S 123 A  - Act or thing in respect of period before 3 years of Asst</vt:lpstr>
      <vt:lpstr>S123 B - Return for supply of goods and services</vt:lpstr>
      <vt:lpstr>Request for information</vt:lpstr>
      <vt:lpstr>S130 - Time limit to make asst</vt:lpstr>
      <vt:lpstr>S 131A - Objection to Assessment</vt:lpstr>
      <vt:lpstr>131AA- Objection to penalty claims</vt:lpstr>
      <vt:lpstr>131 AA - Objection to penalty claims</vt:lpstr>
      <vt:lpstr>S131B - Objection to  assessments(cont)</vt:lpstr>
      <vt:lpstr>S131B - Objection to assessments</vt:lpstr>
      <vt:lpstr>S 134 - Representation to ARC</vt:lpstr>
      <vt:lpstr>S141 - Privilege</vt:lpstr>
      <vt:lpstr>Gaming Regulatory Authority Act</vt:lpstr>
      <vt:lpstr>Gaming and betting tax</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REVAMPING MRA’s IDENTITY</dc:title>
  <dc:creator>preety</dc:creator>
  <cp:lastModifiedBy> </cp:lastModifiedBy>
  <cp:revision>459</cp:revision>
  <cp:lastPrinted>2015-06-05T09:05:11Z</cp:lastPrinted>
  <dcterms:created xsi:type="dcterms:W3CDTF">2011-03-15T05:04:57Z</dcterms:created>
  <dcterms:modified xsi:type="dcterms:W3CDTF">2015-06-05T12:25:28Z</dcterms:modified>
</cp:coreProperties>
</file>